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2"/>
  </p:notesMasterIdLst>
  <p:sldIdLst>
    <p:sldId id="276" r:id="rId5"/>
    <p:sldId id="472" r:id="rId6"/>
    <p:sldId id="311" r:id="rId7"/>
    <p:sldId id="477" r:id="rId8"/>
    <p:sldId id="478" r:id="rId9"/>
    <p:sldId id="482" r:id="rId10"/>
    <p:sldId id="473" r:id="rId11"/>
    <p:sldId id="475" r:id="rId12"/>
    <p:sldId id="476" r:id="rId13"/>
    <p:sldId id="480" r:id="rId14"/>
    <p:sldId id="474" r:id="rId15"/>
    <p:sldId id="481" r:id="rId16"/>
    <p:sldId id="463" r:id="rId17"/>
    <p:sldId id="464" r:id="rId18"/>
    <p:sldId id="465" r:id="rId19"/>
    <p:sldId id="466" r:id="rId20"/>
    <p:sldId id="459" r:id="rId21"/>
    <p:sldId id="469" r:id="rId22"/>
    <p:sldId id="470" r:id="rId23"/>
    <p:sldId id="461" r:id="rId24"/>
    <p:sldId id="467" r:id="rId25"/>
    <p:sldId id="468" r:id="rId26"/>
    <p:sldId id="315" r:id="rId27"/>
    <p:sldId id="317" r:id="rId28"/>
    <p:sldId id="471" r:id="rId29"/>
    <p:sldId id="316"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41" r:id="rId52"/>
    <p:sldId id="343" r:id="rId53"/>
    <p:sldId id="344" r:id="rId54"/>
    <p:sldId id="346" r:id="rId55"/>
    <p:sldId id="345" r:id="rId56"/>
    <p:sldId id="347" r:id="rId57"/>
    <p:sldId id="349" r:id="rId58"/>
    <p:sldId id="350" r:id="rId59"/>
    <p:sldId id="348" r:id="rId60"/>
    <p:sldId id="30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4" userDrawn="1">
          <p15:clr>
            <a:srgbClr val="A4A3A4"/>
          </p15:clr>
        </p15:guide>
        <p15:guide id="2" pos="27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BF4"/>
    <a:srgbClr val="E97D1A"/>
    <a:srgbClr val="C92131"/>
    <a:srgbClr val="D32629"/>
    <a:srgbClr val="A4302D"/>
    <a:srgbClr val="041827"/>
    <a:srgbClr val="FFD933"/>
    <a:srgbClr val="05A5DB"/>
    <a:srgbClr val="A662DF"/>
    <a:srgbClr val="004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71"/>
    <p:restoredTop sz="60434"/>
  </p:normalViewPr>
  <p:slideViewPr>
    <p:cSldViewPr snapToGrid="0" snapToObjects="1">
      <p:cViewPr varScale="1">
        <p:scale>
          <a:sx n="83" d="100"/>
          <a:sy n="83" d="100"/>
        </p:scale>
        <p:origin x="936" y="200"/>
      </p:cViewPr>
      <p:guideLst>
        <p:guide orient="horz" pos="3864"/>
        <p:guide pos="2736"/>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21B8B-00AD-A747-8DB8-0E69FC3A653A}" type="datetimeFigureOut">
              <a:rPr lang="en-US" smtClean="0"/>
              <a:t>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CD7E-1197-9041-9EA9-3B1097BE463D}" type="slidenum">
              <a:rPr lang="en-US" smtClean="0"/>
              <a:t>‹#›</a:t>
            </a:fld>
            <a:endParaRPr lang="en-US"/>
          </a:p>
        </p:txBody>
      </p:sp>
    </p:spTree>
    <p:extLst>
      <p:ext uri="{BB962C8B-B14F-4D97-AF65-F5344CB8AC3E}">
        <p14:creationId xmlns:p14="http://schemas.microsoft.com/office/powerpoint/2010/main" val="280742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a:t>
            </a:fld>
            <a:endParaRPr lang="en-US"/>
          </a:p>
        </p:txBody>
      </p:sp>
    </p:spTree>
    <p:extLst>
      <p:ext uri="{BB962C8B-B14F-4D97-AF65-F5344CB8AC3E}">
        <p14:creationId xmlns:p14="http://schemas.microsoft.com/office/powerpoint/2010/main" val="397576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10</a:t>
            </a:fld>
            <a:endParaRPr lang="en-US"/>
          </a:p>
        </p:txBody>
      </p:sp>
    </p:spTree>
    <p:extLst>
      <p:ext uri="{BB962C8B-B14F-4D97-AF65-F5344CB8AC3E}">
        <p14:creationId xmlns:p14="http://schemas.microsoft.com/office/powerpoint/2010/main" val="2069593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story – </a:t>
            </a:r>
            <a:r>
              <a:rPr lang="en-US" dirty="0" err="1"/>
              <a:t>Reflectly</a:t>
            </a:r>
            <a:r>
              <a:rPr lang="en-US" dirty="0"/>
              <a:t>.</a:t>
            </a:r>
          </a:p>
          <a:p>
            <a:endParaRPr lang="en-US" dirty="0"/>
          </a:p>
          <a:p>
            <a:r>
              <a:rPr lang="en-US" dirty="0"/>
              <a:t>How many of you have ever heard of </a:t>
            </a:r>
            <a:r>
              <a:rPr lang="en-US" dirty="0" err="1"/>
              <a:t>Reflectly</a:t>
            </a:r>
            <a:r>
              <a:rPr lang="en-US" dirty="0"/>
              <a:t>? They build a journal and diary app for Android and iOS.</a:t>
            </a:r>
          </a:p>
          <a:p>
            <a:endParaRPr lang="en-US" dirty="0"/>
          </a:p>
          <a:p>
            <a:r>
              <a:rPr lang="en-US" dirty="0"/>
              <a:t>They have been around for a few years (since 2017), and are quite popular in the space.</a:t>
            </a:r>
          </a:p>
          <a:p>
            <a:endParaRPr lang="en-US" dirty="0"/>
          </a:p>
          <a:p>
            <a:r>
              <a:rPr lang="en-US" dirty="0"/>
              <a:t>Earlier this year they re-wrote their app from React Native and in Aug 2019 they were featured in the Apple app store as the app of the day.</a:t>
            </a:r>
          </a:p>
        </p:txBody>
      </p:sp>
      <p:sp>
        <p:nvSpPr>
          <p:cNvPr id="4" name="Slide Number Placeholder 3"/>
          <p:cNvSpPr>
            <a:spLocks noGrp="1"/>
          </p:cNvSpPr>
          <p:nvPr>
            <p:ph type="sldNum" sz="quarter" idx="5"/>
          </p:nvPr>
        </p:nvSpPr>
        <p:spPr/>
        <p:txBody>
          <a:bodyPr/>
          <a:lstStyle/>
          <a:p>
            <a:fld id="{9F48CD7E-1197-9041-9EA9-3B1097BE463D}" type="slidenum">
              <a:rPr lang="en-US" smtClean="0"/>
              <a:t>11</a:t>
            </a:fld>
            <a:endParaRPr lang="en-US"/>
          </a:p>
        </p:txBody>
      </p:sp>
    </p:spTree>
    <p:extLst>
      <p:ext uri="{BB962C8B-B14F-4D97-AF65-F5344CB8AC3E}">
        <p14:creationId xmlns:p14="http://schemas.microsoft.com/office/powerpoint/2010/main" val="2790473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makes Flutter different?</a:t>
            </a:r>
            <a:endParaRPr dirty="0"/>
          </a:p>
        </p:txBody>
      </p:sp>
      <p:sp>
        <p:nvSpPr>
          <p:cNvPr id="4" name="Slide Number Placeholder 3"/>
          <p:cNvSpPr>
            <a:spLocks noGrp="1"/>
          </p:cNvSpPr>
          <p:nvPr>
            <p:ph type="sldNum" sz="quarter" idx="5"/>
          </p:nvPr>
        </p:nvSpPr>
        <p:spPr/>
        <p:txBody>
          <a:bodyPr/>
          <a:lstStyle/>
          <a:p>
            <a:fld id="{9F48CD7E-1197-9041-9EA9-3B1097BE463D}" type="slidenum">
              <a:rPr lang="en-US" smtClean="0"/>
              <a:t>12</a:t>
            </a:fld>
            <a:endParaRPr lang="en-US"/>
          </a:p>
        </p:txBody>
      </p:sp>
    </p:spTree>
    <p:extLst>
      <p:ext uri="{BB962C8B-B14F-4D97-AF65-F5344CB8AC3E}">
        <p14:creationId xmlns:p14="http://schemas.microsoft.com/office/powerpoint/2010/main" val="3269121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Native Mobile apps use Native Code to communicate with the underlying native Widgets from Google and Apple.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The Widgets then draw themselves on the screen using a canvas and handle incoming events with handlers.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Accessing platform services, like location data, Bluetooth connectivity, and audio are communicated to via your native code.</a:t>
            </a:r>
          </a:p>
        </p:txBody>
      </p:sp>
      <p:sp>
        <p:nvSpPr>
          <p:cNvPr id="4" name="Slide Number Placeholder 3"/>
          <p:cNvSpPr>
            <a:spLocks noGrp="1"/>
          </p:cNvSpPr>
          <p:nvPr>
            <p:ph type="sldNum" sz="quarter" idx="5"/>
          </p:nvPr>
        </p:nvSpPr>
        <p:spPr/>
        <p:txBody>
          <a:bodyPr/>
          <a:lstStyle/>
          <a:p>
            <a:fld id="{9F48CD7E-1197-9041-9EA9-3B1097BE463D}" type="slidenum">
              <a:rPr lang="en-US" smtClean="0"/>
              <a:t>13</a:t>
            </a:fld>
            <a:endParaRPr lang="en-US"/>
          </a:p>
        </p:txBody>
      </p:sp>
    </p:spTree>
    <p:extLst>
      <p:ext uri="{BB962C8B-B14F-4D97-AF65-F5344CB8AC3E}">
        <p14:creationId xmlns:p14="http://schemas.microsoft.com/office/powerpoint/2010/main" val="295026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 after Apple first released the iPhone and iPad, and before they had an SDK they suggested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apps be written for </a:t>
            </a:r>
            <a:r>
              <a:rPr lang="en-US" sz="1200" kern="1200" dirty="0" err="1">
                <a:solidFill>
                  <a:schemeClr val="tx1"/>
                </a:solidFill>
                <a:effectLst/>
                <a:latin typeface="+mn-lt"/>
                <a:ea typeface="+mn-ea"/>
                <a:cs typeface="+mn-cs"/>
              </a:rPr>
              <a:t>WebvVews</a:t>
            </a:r>
            <a:r>
              <a:rPr lang="en-US" sz="1200" kern="1200" dirty="0">
                <a:solidFill>
                  <a:schemeClr val="tx1"/>
                </a:solidFill>
                <a:effectLst/>
                <a:latin typeface="+mn-lt"/>
                <a:ea typeface="+mn-ea"/>
                <a:cs typeface="+mn-cs"/>
              </a:rPr>
              <a: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PhoneGap, Cordova, Ionic and other WebView based Systems for mobile development took this approach.</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So the premise is, you write your app in HTML and other web languages, and your app is hosted in a </a:t>
            </a:r>
            <a:r>
              <a:rPr lang="en-US" sz="1200" kern="1200" dirty="0" err="1">
                <a:solidFill>
                  <a:schemeClr val="tx1"/>
                </a:solidFill>
                <a:effectLst/>
                <a:latin typeface="+mn-lt"/>
                <a:ea typeface="+mn-ea"/>
                <a:cs typeface="+mn-cs"/>
              </a:rPr>
              <a:t>Webview</a:t>
            </a:r>
            <a:r>
              <a:rPr lang="en-US" sz="1200" kern="1200" dirty="0">
                <a:solidFill>
                  <a:schemeClr val="tx1"/>
                </a:solidFill>
                <a:effectLst/>
                <a:latin typeface="+mn-lt"/>
                <a:ea typeface="+mn-ea"/>
                <a:cs typeface="+mn-cs"/>
              </a:rPr>
              <a:t> Widget on the platform. It controls the canvas and elements in the Widget.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 want to work with platform services you use a bridge between JavaScript and native services.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few advantages of this,</a:t>
            </a:r>
          </a:p>
          <a:p>
            <a:pPr lvl="0"/>
            <a:endParaRPr lang="en-US" sz="1200" kern="1200" dirty="0">
              <a:solidFill>
                <a:schemeClr val="tx1"/>
              </a:solidFill>
              <a:effectLst/>
              <a:latin typeface="+mn-lt"/>
              <a:ea typeface="+mn-ea"/>
              <a:cs typeface="+mn-cs"/>
            </a:endParaRPr>
          </a:p>
          <a:p>
            <a:pPr marL="228600" lvl="0" indent="-228600">
              <a:buAutoNum type="arabicPeriod"/>
            </a:pPr>
            <a:r>
              <a:rPr lang="en-US" sz="1200" kern="1200" dirty="0">
                <a:solidFill>
                  <a:schemeClr val="tx1"/>
                </a:solidFill>
                <a:effectLst/>
                <a:latin typeface="+mn-lt"/>
                <a:ea typeface="+mn-ea"/>
                <a:cs typeface="+mn-cs"/>
              </a:rPr>
              <a:t>You use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and other standardized web languages to create your app – so lower barrier to entry.</a:t>
            </a:r>
          </a:p>
          <a:p>
            <a:pPr marL="228600" lvl="0" indent="-228600">
              <a:buAutoNum type="arabicPeriod"/>
            </a:pPr>
            <a:r>
              <a:rPr lang="en-US" sz="1200" kern="1200" dirty="0">
                <a:solidFill>
                  <a:schemeClr val="tx1"/>
                </a:solidFill>
                <a:effectLst/>
                <a:latin typeface="+mn-lt"/>
                <a:ea typeface="+mn-ea"/>
                <a:cs typeface="+mn-cs"/>
              </a:rPr>
              <a:t>You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is portable.</a:t>
            </a:r>
          </a:p>
          <a:p>
            <a:pPr marL="228600" lvl="0" indent="-228600">
              <a:buAutoNum type="arabicPeriod"/>
            </a:pPr>
            <a:endParaRPr lang="en-US" sz="1200" kern="1200" dirty="0">
              <a:solidFill>
                <a:schemeClr val="tx1"/>
              </a:solidFill>
              <a:effectLst/>
              <a:latin typeface="+mn-lt"/>
              <a:ea typeface="+mn-ea"/>
              <a:cs typeface="+mn-cs"/>
            </a:endParaRPr>
          </a:p>
          <a:p>
            <a:pPr marL="0" lvl="0" indent="0">
              <a:buNone/>
            </a:pPr>
            <a:r>
              <a:rPr lang="en-US" sz="1200" kern="1200" dirty="0">
                <a:solidFill>
                  <a:schemeClr val="tx1"/>
                </a:solidFill>
                <a:effectLst/>
                <a:latin typeface="+mn-lt"/>
                <a:ea typeface="+mn-ea"/>
                <a:cs typeface="+mn-cs"/>
              </a:rPr>
              <a:t>A few disadvantages –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runs in it’s own realm, and native runs in it’s own realm. Both run fast in their own realm, but the bridge does not necessarily run quickly. </a:t>
            </a:r>
          </a:p>
        </p:txBody>
      </p:sp>
      <p:sp>
        <p:nvSpPr>
          <p:cNvPr id="4" name="Slide Number Placeholder 3"/>
          <p:cNvSpPr>
            <a:spLocks noGrp="1"/>
          </p:cNvSpPr>
          <p:nvPr>
            <p:ph type="sldNum" sz="quarter" idx="5"/>
          </p:nvPr>
        </p:nvSpPr>
        <p:spPr/>
        <p:txBody>
          <a:bodyPr/>
          <a:lstStyle/>
          <a:p>
            <a:fld id="{9F48CD7E-1197-9041-9EA9-3B1097BE463D}" type="slidenum">
              <a:rPr lang="en-US" smtClean="0"/>
              <a:t>14</a:t>
            </a:fld>
            <a:endParaRPr lang="en-US"/>
          </a:p>
        </p:txBody>
      </p:sp>
    </p:spTree>
    <p:extLst>
      <p:ext uri="{BB962C8B-B14F-4D97-AF65-F5344CB8AC3E}">
        <p14:creationId xmlns:p14="http://schemas.microsoft.com/office/powerpoint/2010/main" val="3152051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React Programming has become very popular.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2015 Facebook released React Native adding React Programming concepts to the JavaScript and </a:t>
            </a:r>
            <a:r>
              <a:rPr lang="en-US" sz="1200" kern="1200" dirty="0" err="1">
                <a:solidFill>
                  <a:schemeClr val="tx1"/>
                </a:solidFill>
                <a:effectLst/>
                <a:latin typeface="+mn-lt"/>
                <a:ea typeface="+mn-ea"/>
                <a:cs typeface="+mn-cs"/>
              </a:rPr>
              <a:t>Webview</a:t>
            </a:r>
            <a:r>
              <a:rPr lang="en-US" sz="1200" kern="1200" dirty="0">
                <a:solidFill>
                  <a:schemeClr val="tx1"/>
                </a:solidFill>
                <a:effectLst/>
                <a:latin typeface="+mn-lt"/>
                <a:ea typeface="+mn-ea"/>
                <a:cs typeface="+mn-cs"/>
              </a:rPr>
              <a:t> model used earlier.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a React Native app, you create your app in JavaScript and there is a bridge between the JavaScript and Native realms. Your JavaScript app holds a DOM for the elements on the screen and the bridge communicates that DOM to the native platform.</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React Native is hugely popular since it allow for web style programming using reactive elements on mobile.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As you can see the bridge is used not just between the platform services, it is also used to communicate to the native widgets on the platforms.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things like animations, transitions and user swipes the bridge can be limiting. JavaScript runs fast in it’s realm, and native components run fast in their realm, but the bridge does not necessarily run fast.</a:t>
            </a:r>
          </a:p>
        </p:txBody>
      </p:sp>
      <p:sp>
        <p:nvSpPr>
          <p:cNvPr id="4" name="Slide Number Placeholder 3"/>
          <p:cNvSpPr>
            <a:spLocks noGrp="1"/>
          </p:cNvSpPr>
          <p:nvPr>
            <p:ph type="sldNum" sz="quarter" idx="5"/>
          </p:nvPr>
        </p:nvSpPr>
        <p:spPr/>
        <p:txBody>
          <a:bodyPr/>
          <a:lstStyle/>
          <a:p>
            <a:fld id="{9F48CD7E-1197-9041-9EA9-3B1097BE463D}" type="slidenum">
              <a:rPr lang="en-US" smtClean="0"/>
              <a:t>15</a:t>
            </a:fld>
            <a:endParaRPr lang="en-US"/>
          </a:p>
        </p:txBody>
      </p:sp>
    </p:spTree>
    <p:extLst>
      <p:ext uri="{BB962C8B-B14F-4D97-AF65-F5344CB8AC3E}">
        <p14:creationId xmlns:p14="http://schemas.microsoft.com/office/powerpoint/2010/main" val="452442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This is where Flutter entered the scene.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Flutter’s rendering was initially an experiment by the Chrome team to see how they could render elements more quickly on websites.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Flutter, there is no bridge. This is the major difference that leads to 60 frame/second performance.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Flutter framework controls the rendering of all widgets directly on the canvas as well as handling of all events. For example, in Native Code, an iOS widget is drawn and created by the platform when one is created in your native app. The drawing and event handling is done by the platforms widget library.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Flutter, the framework draws the widget and handles events. For instance an iOS button and an Android button in Flutter are drawn on a blank canvas by the Flutter framework. They duplicate the exact functionality and are pixel perfect representations of the native widgets, they are just controlled by the Flutter framework.</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allows for quick updates of the UI since the Flutter framework can control what sections of the screen to redraw as well as what sections do not require a redraw.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to communicate with Platform Services like Location, Bluetooth, etc. the Flutter framework uses Platform Channels which call directly into the native platform code to control these.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 of this from one codebase for both iOS and Android.</a:t>
            </a:r>
          </a:p>
        </p:txBody>
      </p:sp>
      <p:sp>
        <p:nvSpPr>
          <p:cNvPr id="4" name="Slide Number Placeholder 3"/>
          <p:cNvSpPr>
            <a:spLocks noGrp="1"/>
          </p:cNvSpPr>
          <p:nvPr>
            <p:ph type="sldNum" sz="quarter" idx="5"/>
          </p:nvPr>
        </p:nvSpPr>
        <p:spPr/>
        <p:txBody>
          <a:bodyPr/>
          <a:lstStyle/>
          <a:p>
            <a:fld id="{9F48CD7E-1197-9041-9EA9-3B1097BE463D}" type="slidenum">
              <a:rPr lang="en-US" smtClean="0"/>
              <a:t>16</a:t>
            </a:fld>
            <a:endParaRPr lang="en-US"/>
          </a:p>
        </p:txBody>
      </p:sp>
    </p:spTree>
    <p:extLst>
      <p:ext uri="{BB962C8B-B14F-4D97-AF65-F5344CB8AC3E}">
        <p14:creationId xmlns:p14="http://schemas.microsoft.com/office/powerpoint/2010/main" val="1807038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 what does </a:t>
            </a:r>
            <a:r>
              <a:rPr lang="en-US" sz="1200" kern="1200" dirty="0" err="1">
                <a:solidFill>
                  <a:schemeClr val="tx1"/>
                </a:solidFill>
                <a:effectLst/>
                <a:latin typeface="+mn-lt"/>
                <a:ea typeface="+mn-ea"/>
                <a:cs typeface="+mn-cs"/>
              </a:rPr>
              <a:t>Futter</a:t>
            </a:r>
            <a:r>
              <a:rPr lang="en-US" sz="1200" kern="1200" dirty="0">
                <a:solidFill>
                  <a:schemeClr val="tx1"/>
                </a:solidFill>
                <a:effectLst/>
                <a:latin typeface="+mn-lt"/>
                <a:ea typeface="+mn-ea"/>
                <a:cs typeface="+mn-cs"/>
              </a:rPr>
              <a:t> code look like? Let’s take a quick look.</a:t>
            </a:r>
          </a:p>
        </p:txBody>
      </p:sp>
      <p:sp>
        <p:nvSpPr>
          <p:cNvPr id="4" name="Slide Number Placeholder 3"/>
          <p:cNvSpPr>
            <a:spLocks noGrp="1"/>
          </p:cNvSpPr>
          <p:nvPr>
            <p:ph type="sldNum" sz="quarter" idx="5"/>
          </p:nvPr>
        </p:nvSpPr>
        <p:spPr/>
        <p:txBody>
          <a:bodyPr/>
          <a:lstStyle/>
          <a:p>
            <a:fld id="{9F48CD7E-1197-9041-9EA9-3B1097BE463D}" type="slidenum">
              <a:rPr lang="en-US" smtClean="0"/>
              <a:t>17</a:t>
            </a:fld>
            <a:endParaRPr lang="en-US"/>
          </a:p>
        </p:txBody>
      </p:sp>
    </p:spTree>
    <p:extLst>
      <p:ext uri="{BB962C8B-B14F-4D97-AF65-F5344CB8AC3E}">
        <p14:creationId xmlns:p14="http://schemas.microsoft.com/office/powerpoint/2010/main" val="2532088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over – what do you think it draws on the screen?</a:t>
            </a:r>
          </a:p>
        </p:txBody>
      </p:sp>
      <p:sp>
        <p:nvSpPr>
          <p:cNvPr id="4" name="Slide Number Placeholder 3"/>
          <p:cNvSpPr>
            <a:spLocks noGrp="1"/>
          </p:cNvSpPr>
          <p:nvPr>
            <p:ph type="sldNum" sz="quarter" idx="5"/>
          </p:nvPr>
        </p:nvSpPr>
        <p:spPr/>
        <p:txBody>
          <a:bodyPr/>
          <a:lstStyle/>
          <a:p>
            <a:fld id="{9F48CD7E-1197-9041-9EA9-3B1097BE463D}" type="slidenum">
              <a:rPr lang="en-US" smtClean="0"/>
              <a:t>18</a:t>
            </a:fld>
            <a:endParaRPr lang="en-US"/>
          </a:p>
        </p:txBody>
      </p:sp>
    </p:spTree>
    <p:extLst>
      <p:ext uri="{BB962C8B-B14F-4D97-AF65-F5344CB8AC3E}">
        <p14:creationId xmlns:p14="http://schemas.microsoft.com/office/powerpoint/2010/main" val="4112428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A centered column with the text ‘Hello World’ and an green star icon underneath it.</a:t>
            </a:r>
          </a:p>
        </p:txBody>
      </p:sp>
      <p:sp>
        <p:nvSpPr>
          <p:cNvPr id="4" name="Slide Number Placeholder 3"/>
          <p:cNvSpPr>
            <a:spLocks noGrp="1"/>
          </p:cNvSpPr>
          <p:nvPr>
            <p:ph type="sldNum" sz="quarter" idx="5"/>
          </p:nvPr>
        </p:nvSpPr>
        <p:spPr/>
        <p:txBody>
          <a:bodyPr/>
          <a:lstStyle/>
          <a:p>
            <a:fld id="{9F48CD7E-1197-9041-9EA9-3B1097BE463D}" type="slidenum">
              <a:rPr lang="en-US" smtClean="0"/>
              <a:t>19</a:t>
            </a:fld>
            <a:endParaRPr lang="en-US"/>
          </a:p>
        </p:txBody>
      </p:sp>
    </p:spTree>
    <p:extLst>
      <p:ext uri="{BB962C8B-B14F-4D97-AF65-F5344CB8AC3E}">
        <p14:creationId xmlns:p14="http://schemas.microsoft.com/office/powerpoint/2010/main" val="848695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r>
              <a:rPr lang="en-US" dirty="0"/>
              <a:t>Know a programming language.</a:t>
            </a:r>
          </a:p>
          <a:p>
            <a:pPr marL="228600" indent="-228600">
              <a:buAutoNum type="arabicPeriod"/>
            </a:pPr>
            <a:r>
              <a:rPr lang="en-US" dirty="0"/>
              <a:t>People who enjoy curly braces.</a:t>
            </a:r>
          </a:p>
          <a:p>
            <a:pPr marL="228600" indent="-228600">
              <a:buAutoNum type="arabicPeriod"/>
            </a:pPr>
            <a:r>
              <a:rPr lang="en-US" dirty="0"/>
              <a:t>Introductory course - no authors</a:t>
            </a:r>
          </a:p>
          <a:p>
            <a:pPr marL="228600" indent="-228600">
              <a:buAutoNum type="arabicPeriod"/>
            </a:pPr>
            <a:r>
              <a:rPr lang="en-US" dirty="0"/>
              <a:t>No need to have done mobile development</a:t>
            </a:r>
          </a:p>
          <a:p>
            <a:pPr marL="228600" indent="-228600">
              <a:buAutoNum type="arabicPeriod"/>
            </a:pPr>
            <a:r>
              <a:rPr lang="en-US" dirty="0"/>
              <a:t>Admin access on PC.</a:t>
            </a:r>
          </a:p>
          <a:p>
            <a:pPr marL="228600" indent="-228600">
              <a:buAutoNum type="arabicPeriod"/>
            </a:pPr>
            <a:endParaRPr lang="en-US" dirty="0"/>
          </a:p>
          <a:p>
            <a:pPr marL="0" indent="0">
              <a:buNone/>
            </a:pPr>
            <a:r>
              <a:rPr lang="en-US" dirty="0"/>
              <a:t>Ideally, have heard of Flutter, and want to learn it.</a:t>
            </a:r>
          </a:p>
        </p:txBody>
      </p:sp>
      <p:sp>
        <p:nvSpPr>
          <p:cNvPr id="4" name="Slide Number Placeholder 3"/>
          <p:cNvSpPr>
            <a:spLocks noGrp="1"/>
          </p:cNvSpPr>
          <p:nvPr>
            <p:ph type="sldNum" sz="quarter" idx="5"/>
          </p:nvPr>
        </p:nvSpPr>
        <p:spPr/>
        <p:txBody>
          <a:bodyPr/>
          <a:lstStyle/>
          <a:p>
            <a:fld id="{9F48CD7E-1197-9041-9EA9-3B1097BE463D}" type="slidenum">
              <a:rPr lang="en-US" smtClean="0"/>
              <a:t>2</a:t>
            </a:fld>
            <a:endParaRPr lang="en-US"/>
          </a:p>
        </p:txBody>
      </p:sp>
    </p:spTree>
    <p:extLst>
      <p:ext uri="{BB962C8B-B14F-4D97-AF65-F5344CB8AC3E}">
        <p14:creationId xmlns:p14="http://schemas.microsoft.com/office/powerpoint/2010/main" val="2961136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20</a:t>
            </a:fld>
            <a:endParaRPr lang="en-US"/>
          </a:p>
        </p:txBody>
      </p:sp>
    </p:spTree>
    <p:extLst>
      <p:ext uri="{BB962C8B-B14F-4D97-AF65-F5344CB8AC3E}">
        <p14:creationId xmlns:p14="http://schemas.microsoft.com/office/powerpoint/2010/main" val="3405108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21</a:t>
            </a:fld>
            <a:endParaRPr lang="en-US"/>
          </a:p>
        </p:txBody>
      </p:sp>
    </p:spTree>
    <p:extLst>
      <p:ext uri="{BB962C8B-B14F-4D97-AF65-F5344CB8AC3E}">
        <p14:creationId xmlns:p14="http://schemas.microsoft.com/office/powerpoint/2010/main" val="97209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22</a:t>
            </a:fld>
            <a:endParaRPr lang="en-US"/>
          </a:p>
        </p:txBody>
      </p:sp>
    </p:spTree>
    <p:extLst>
      <p:ext uri="{BB962C8B-B14F-4D97-AF65-F5344CB8AC3E}">
        <p14:creationId xmlns:p14="http://schemas.microsoft.com/office/powerpoint/2010/main" val="136758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23</a:t>
            </a:fld>
            <a:endParaRPr lang="en-US"/>
          </a:p>
        </p:txBody>
      </p:sp>
    </p:spTree>
    <p:extLst>
      <p:ext uri="{BB962C8B-B14F-4D97-AF65-F5344CB8AC3E}">
        <p14:creationId xmlns:p14="http://schemas.microsoft.com/office/powerpoint/2010/main" val="178651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24</a:t>
            </a:fld>
            <a:endParaRPr lang="en-US"/>
          </a:p>
        </p:txBody>
      </p:sp>
    </p:spTree>
    <p:extLst>
      <p:ext uri="{BB962C8B-B14F-4D97-AF65-F5344CB8AC3E}">
        <p14:creationId xmlns:p14="http://schemas.microsoft.com/office/powerpoint/2010/main" val="3179331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25</a:t>
            </a:fld>
            <a:endParaRPr lang="en-US"/>
          </a:p>
        </p:txBody>
      </p:sp>
    </p:spTree>
    <p:extLst>
      <p:ext uri="{BB962C8B-B14F-4D97-AF65-F5344CB8AC3E}">
        <p14:creationId xmlns:p14="http://schemas.microsoft.com/office/powerpoint/2010/main" val="2360872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26</a:t>
            </a:fld>
            <a:endParaRPr lang="en-US"/>
          </a:p>
        </p:txBody>
      </p:sp>
    </p:spTree>
    <p:extLst>
      <p:ext uri="{BB962C8B-B14F-4D97-AF65-F5344CB8AC3E}">
        <p14:creationId xmlns:p14="http://schemas.microsoft.com/office/powerpoint/2010/main" val="2858130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27</a:t>
            </a:fld>
            <a:endParaRPr lang="en-US"/>
          </a:p>
        </p:txBody>
      </p:sp>
    </p:spTree>
    <p:extLst>
      <p:ext uri="{BB962C8B-B14F-4D97-AF65-F5344CB8AC3E}">
        <p14:creationId xmlns:p14="http://schemas.microsoft.com/office/powerpoint/2010/main" val="2426772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28</a:t>
            </a:fld>
            <a:endParaRPr lang="en-US"/>
          </a:p>
        </p:txBody>
      </p:sp>
    </p:spTree>
    <p:extLst>
      <p:ext uri="{BB962C8B-B14F-4D97-AF65-F5344CB8AC3E}">
        <p14:creationId xmlns:p14="http://schemas.microsoft.com/office/powerpoint/2010/main" val="2440085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29</a:t>
            </a:fld>
            <a:endParaRPr lang="en-US"/>
          </a:p>
        </p:txBody>
      </p:sp>
    </p:spTree>
    <p:extLst>
      <p:ext uri="{BB962C8B-B14F-4D97-AF65-F5344CB8AC3E}">
        <p14:creationId xmlns:p14="http://schemas.microsoft.com/office/powerpoint/2010/main" val="4055948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a:t>
            </a:fld>
            <a:endParaRPr lang="en-US"/>
          </a:p>
        </p:txBody>
      </p:sp>
    </p:spTree>
    <p:extLst>
      <p:ext uri="{BB962C8B-B14F-4D97-AF65-F5344CB8AC3E}">
        <p14:creationId xmlns:p14="http://schemas.microsoft.com/office/powerpoint/2010/main" val="2857222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30</a:t>
            </a:fld>
            <a:endParaRPr lang="en-US"/>
          </a:p>
        </p:txBody>
      </p:sp>
    </p:spTree>
    <p:extLst>
      <p:ext uri="{BB962C8B-B14F-4D97-AF65-F5344CB8AC3E}">
        <p14:creationId xmlns:p14="http://schemas.microsoft.com/office/powerpoint/2010/main" val="3600687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31</a:t>
            </a:fld>
            <a:endParaRPr lang="en-US"/>
          </a:p>
        </p:txBody>
      </p:sp>
    </p:spTree>
    <p:extLst>
      <p:ext uri="{BB962C8B-B14F-4D97-AF65-F5344CB8AC3E}">
        <p14:creationId xmlns:p14="http://schemas.microsoft.com/office/powerpoint/2010/main" val="3125341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32</a:t>
            </a:fld>
            <a:endParaRPr lang="en-US"/>
          </a:p>
        </p:txBody>
      </p:sp>
    </p:spTree>
    <p:extLst>
      <p:ext uri="{BB962C8B-B14F-4D97-AF65-F5344CB8AC3E}">
        <p14:creationId xmlns:p14="http://schemas.microsoft.com/office/powerpoint/2010/main" val="2090944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33</a:t>
            </a:fld>
            <a:endParaRPr lang="en-US"/>
          </a:p>
        </p:txBody>
      </p:sp>
    </p:spTree>
    <p:extLst>
      <p:ext uri="{BB962C8B-B14F-4D97-AF65-F5344CB8AC3E}">
        <p14:creationId xmlns:p14="http://schemas.microsoft.com/office/powerpoint/2010/main" val="2453390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34</a:t>
            </a:fld>
            <a:endParaRPr lang="en-US"/>
          </a:p>
        </p:txBody>
      </p:sp>
    </p:spTree>
    <p:extLst>
      <p:ext uri="{BB962C8B-B14F-4D97-AF65-F5344CB8AC3E}">
        <p14:creationId xmlns:p14="http://schemas.microsoft.com/office/powerpoint/2010/main" val="1181552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35</a:t>
            </a:fld>
            <a:endParaRPr lang="en-US"/>
          </a:p>
        </p:txBody>
      </p:sp>
    </p:spTree>
    <p:extLst>
      <p:ext uri="{BB962C8B-B14F-4D97-AF65-F5344CB8AC3E}">
        <p14:creationId xmlns:p14="http://schemas.microsoft.com/office/powerpoint/2010/main" val="702614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36</a:t>
            </a:fld>
            <a:endParaRPr lang="en-US"/>
          </a:p>
        </p:txBody>
      </p:sp>
    </p:spTree>
    <p:extLst>
      <p:ext uri="{BB962C8B-B14F-4D97-AF65-F5344CB8AC3E}">
        <p14:creationId xmlns:p14="http://schemas.microsoft.com/office/powerpoint/2010/main" val="4063788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37</a:t>
            </a:fld>
            <a:endParaRPr lang="en-US"/>
          </a:p>
        </p:txBody>
      </p:sp>
    </p:spTree>
    <p:extLst>
      <p:ext uri="{BB962C8B-B14F-4D97-AF65-F5344CB8AC3E}">
        <p14:creationId xmlns:p14="http://schemas.microsoft.com/office/powerpoint/2010/main" val="2016523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38</a:t>
            </a:fld>
            <a:endParaRPr lang="en-US"/>
          </a:p>
        </p:txBody>
      </p:sp>
    </p:spTree>
    <p:extLst>
      <p:ext uri="{BB962C8B-B14F-4D97-AF65-F5344CB8AC3E}">
        <p14:creationId xmlns:p14="http://schemas.microsoft.com/office/powerpoint/2010/main" val="786285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39</a:t>
            </a:fld>
            <a:endParaRPr lang="en-US"/>
          </a:p>
        </p:txBody>
      </p:sp>
    </p:spTree>
    <p:extLst>
      <p:ext uri="{BB962C8B-B14F-4D97-AF65-F5344CB8AC3E}">
        <p14:creationId xmlns:p14="http://schemas.microsoft.com/office/powerpoint/2010/main" val="3382981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a:t>
            </a:fld>
            <a:endParaRPr lang="en-US"/>
          </a:p>
        </p:txBody>
      </p:sp>
    </p:spTree>
    <p:extLst>
      <p:ext uri="{BB962C8B-B14F-4D97-AF65-F5344CB8AC3E}">
        <p14:creationId xmlns:p14="http://schemas.microsoft.com/office/powerpoint/2010/main" val="2196018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40</a:t>
            </a:fld>
            <a:endParaRPr lang="en-US"/>
          </a:p>
        </p:txBody>
      </p:sp>
    </p:spTree>
    <p:extLst>
      <p:ext uri="{BB962C8B-B14F-4D97-AF65-F5344CB8AC3E}">
        <p14:creationId xmlns:p14="http://schemas.microsoft.com/office/powerpoint/2010/main" val="3637808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41</a:t>
            </a:fld>
            <a:endParaRPr lang="en-US"/>
          </a:p>
        </p:txBody>
      </p:sp>
    </p:spTree>
    <p:extLst>
      <p:ext uri="{BB962C8B-B14F-4D97-AF65-F5344CB8AC3E}">
        <p14:creationId xmlns:p14="http://schemas.microsoft.com/office/powerpoint/2010/main" val="3828068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42</a:t>
            </a:fld>
            <a:endParaRPr lang="en-US"/>
          </a:p>
        </p:txBody>
      </p:sp>
    </p:spTree>
    <p:extLst>
      <p:ext uri="{BB962C8B-B14F-4D97-AF65-F5344CB8AC3E}">
        <p14:creationId xmlns:p14="http://schemas.microsoft.com/office/powerpoint/2010/main" val="1018686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43</a:t>
            </a:fld>
            <a:endParaRPr lang="en-US"/>
          </a:p>
        </p:txBody>
      </p:sp>
    </p:spTree>
    <p:extLst>
      <p:ext uri="{BB962C8B-B14F-4D97-AF65-F5344CB8AC3E}">
        <p14:creationId xmlns:p14="http://schemas.microsoft.com/office/powerpoint/2010/main" val="53374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44</a:t>
            </a:fld>
            <a:endParaRPr lang="en-US"/>
          </a:p>
        </p:txBody>
      </p:sp>
    </p:spTree>
    <p:extLst>
      <p:ext uri="{BB962C8B-B14F-4D97-AF65-F5344CB8AC3E}">
        <p14:creationId xmlns:p14="http://schemas.microsoft.com/office/powerpoint/2010/main" val="924739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45</a:t>
            </a:fld>
            <a:endParaRPr lang="en-US"/>
          </a:p>
        </p:txBody>
      </p:sp>
    </p:spTree>
    <p:extLst>
      <p:ext uri="{BB962C8B-B14F-4D97-AF65-F5344CB8AC3E}">
        <p14:creationId xmlns:p14="http://schemas.microsoft.com/office/powerpoint/2010/main" val="42927231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46</a:t>
            </a:fld>
            <a:endParaRPr lang="en-US"/>
          </a:p>
        </p:txBody>
      </p:sp>
    </p:spTree>
    <p:extLst>
      <p:ext uri="{BB962C8B-B14F-4D97-AF65-F5344CB8AC3E}">
        <p14:creationId xmlns:p14="http://schemas.microsoft.com/office/powerpoint/2010/main" val="2120592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47</a:t>
            </a:fld>
            <a:endParaRPr lang="en-US"/>
          </a:p>
        </p:txBody>
      </p:sp>
    </p:spTree>
    <p:extLst>
      <p:ext uri="{BB962C8B-B14F-4D97-AF65-F5344CB8AC3E}">
        <p14:creationId xmlns:p14="http://schemas.microsoft.com/office/powerpoint/2010/main" val="3057793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48</a:t>
            </a:fld>
            <a:endParaRPr lang="en-US"/>
          </a:p>
        </p:txBody>
      </p:sp>
    </p:spTree>
    <p:extLst>
      <p:ext uri="{BB962C8B-B14F-4D97-AF65-F5344CB8AC3E}">
        <p14:creationId xmlns:p14="http://schemas.microsoft.com/office/powerpoint/2010/main" val="28972412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49</a:t>
            </a:fld>
            <a:endParaRPr lang="en-US"/>
          </a:p>
        </p:txBody>
      </p:sp>
    </p:spTree>
    <p:extLst>
      <p:ext uri="{BB962C8B-B14F-4D97-AF65-F5344CB8AC3E}">
        <p14:creationId xmlns:p14="http://schemas.microsoft.com/office/powerpoint/2010/main" val="2693408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iOS and Android – Stable</a:t>
            </a:r>
          </a:p>
          <a:p>
            <a:pPr marL="0" indent="0">
              <a:buNone/>
            </a:pPr>
            <a:r>
              <a:rPr lang="en-US" dirty="0"/>
              <a:t>Web – Beta </a:t>
            </a:r>
          </a:p>
          <a:p>
            <a:pPr marL="0" indent="0">
              <a:buNone/>
            </a:pPr>
            <a:r>
              <a:rPr lang="en-US" dirty="0"/>
              <a:t>macOS – Alpha</a:t>
            </a:r>
          </a:p>
          <a:p>
            <a:pPr marL="0" indent="0">
              <a:buNone/>
            </a:pPr>
            <a:r>
              <a:rPr lang="en-US" dirty="0"/>
              <a:t>Windows and Linux – Technical Preview</a:t>
            </a:r>
          </a:p>
          <a:p>
            <a:pPr marL="0" indent="0">
              <a:buNone/>
            </a:pP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a:t>
            </a:fld>
            <a:endParaRPr lang="en-US"/>
          </a:p>
        </p:txBody>
      </p:sp>
    </p:spTree>
    <p:extLst>
      <p:ext uri="{BB962C8B-B14F-4D97-AF65-F5344CB8AC3E}">
        <p14:creationId xmlns:p14="http://schemas.microsoft.com/office/powerpoint/2010/main" val="1112498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50</a:t>
            </a:fld>
            <a:endParaRPr lang="en-US"/>
          </a:p>
        </p:txBody>
      </p:sp>
    </p:spTree>
    <p:extLst>
      <p:ext uri="{BB962C8B-B14F-4D97-AF65-F5344CB8AC3E}">
        <p14:creationId xmlns:p14="http://schemas.microsoft.com/office/powerpoint/2010/main" val="16763065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51</a:t>
            </a:fld>
            <a:endParaRPr lang="en-US"/>
          </a:p>
        </p:txBody>
      </p:sp>
    </p:spTree>
    <p:extLst>
      <p:ext uri="{BB962C8B-B14F-4D97-AF65-F5344CB8AC3E}">
        <p14:creationId xmlns:p14="http://schemas.microsoft.com/office/powerpoint/2010/main" val="287538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52</a:t>
            </a:fld>
            <a:endParaRPr lang="en-US"/>
          </a:p>
        </p:txBody>
      </p:sp>
    </p:spTree>
    <p:extLst>
      <p:ext uri="{BB962C8B-B14F-4D97-AF65-F5344CB8AC3E}">
        <p14:creationId xmlns:p14="http://schemas.microsoft.com/office/powerpoint/2010/main" val="3464081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53</a:t>
            </a:fld>
            <a:endParaRPr lang="en-US"/>
          </a:p>
        </p:txBody>
      </p:sp>
    </p:spTree>
    <p:extLst>
      <p:ext uri="{BB962C8B-B14F-4D97-AF65-F5344CB8AC3E}">
        <p14:creationId xmlns:p14="http://schemas.microsoft.com/office/powerpoint/2010/main" val="3233313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54</a:t>
            </a:fld>
            <a:endParaRPr lang="en-US"/>
          </a:p>
        </p:txBody>
      </p:sp>
    </p:spTree>
    <p:extLst>
      <p:ext uri="{BB962C8B-B14F-4D97-AF65-F5344CB8AC3E}">
        <p14:creationId xmlns:p14="http://schemas.microsoft.com/office/powerpoint/2010/main" val="4217692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55</a:t>
            </a:fld>
            <a:endParaRPr lang="en-US"/>
          </a:p>
        </p:txBody>
      </p:sp>
    </p:spTree>
    <p:extLst>
      <p:ext uri="{BB962C8B-B14F-4D97-AF65-F5344CB8AC3E}">
        <p14:creationId xmlns:p14="http://schemas.microsoft.com/office/powerpoint/2010/main" val="38437651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56</a:t>
            </a:fld>
            <a:endParaRPr lang="en-US"/>
          </a:p>
        </p:txBody>
      </p:sp>
    </p:spTree>
    <p:extLst>
      <p:ext uri="{BB962C8B-B14F-4D97-AF65-F5344CB8AC3E}">
        <p14:creationId xmlns:p14="http://schemas.microsoft.com/office/powerpoint/2010/main" val="3519400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57</a:t>
            </a:fld>
            <a:endParaRPr lang="en-US"/>
          </a:p>
        </p:txBody>
      </p:sp>
    </p:spTree>
    <p:extLst>
      <p:ext uri="{BB962C8B-B14F-4D97-AF65-F5344CB8AC3E}">
        <p14:creationId xmlns:p14="http://schemas.microsoft.com/office/powerpoint/2010/main" val="1205697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a:t>
            </a:fld>
            <a:endParaRPr lang="en-US"/>
          </a:p>
        </p:txBody>
      </p:sp>
    </p:spTree>
    <p:extLst>
      <p:ext uri="{BB962C8B-B14F-4D97-AF65-F5344CB8AC3E}">
        <p14:creationId xmlns:p14="http://schemas.microsoft.com/office/powerpoint/2010/main" val="79677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7</a:t>
            </a:fld>
            <a:endParaRPr lang="en-US"/>
          </a:p>
        </p:txBody>
      </p:sp>
    </p:spTree>
    <p:extLst>
      <p:ext uri="{BB962C8B-B14F-4D97-AF65-F5344CB8AC3E}">
        <p14:creationId xmlns:p14="http://schemas.microsoft.com/office/powerpoint/2010/main" val="3739075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8</a:t>
            </a:fld>
            <a:endParaRPr lang="en-US"/>
          </a:p>
        </p:txBody>
      </p:sp>
    </p:spTree>
    <p:extLst>
      <p:ext uri="{BB962C8B-B14F-4D97-AF65-F5344CB8AC3E}">
        <p14:creationId xmlns:p14="http://schemas.microsoft.com/office/powerpoint/2010/main" val="103468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9</a:t>
            </a:fld>
            <a:endParaRPr lang="en-US"/>
          </a:p>
        </p:txBody>
      </p:sp>
    </p:spTree>
    <p:extLst>
      <p:ext uri="{BB962C8B-B14F-4D97-AF65-F5344CB8AC3E}">
        <p14:creationId xmlns:p14="http://schemas.microsoft.com/office/powerpoint/2010/main" val="748047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8EF3ED9-A8D5-3543-9986-EC3F973AC103}"/>
              </a:ext>
            </a:extLst>
          </p:cNvPr>
          <p:cNvPicPr>
            <a:picLocks noChangeAspect="1"/>
          </p:cNvPicPr>
          <p:nvPr userDrawn="1"/>
        </p:nvPicPr>
        <p:blipFill>
          <a:blip r:embed="rId2"/>
          <a:stretch>
            <a:fillRect/>
          </a:stretch>
        </p:blipFill>
        <p:spPr>
          <a:xfrm>
            <a:off x="263436" y="6240113"/>
            <a:ext cx="1930356" cy="234591"/>
          </a:xfrm>
          <a:prstGeom prst="rect">
            <a:avLst/>
          </a:prstGeom>
        </p:spPr>
      </p:pic>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4C7F26C-59AD-C74B-8AB4-47DA5D7FAE6F}"/>
              </a:ext>
            </a:extLst>
          </p:cNvPr>
          <p:cNvSpPr>
            <a:spLocks noGrp="1"/>
          </p:cNvSpPr>
          <p:nvPr>
            <p:ph type="dt" sz="half" idx="10"/>
          </p:nvPr>
        </p:nvSpPr>
        <p:spPr/>
        <p:txBody>
          <a:bodyPr/>
          <a:lstStyle/>
          <a:p>
            <a:fld id="{D5087760-35F5-1741-B2EB-290C537D6DFB}" type="datetime1">
              <a:rPr lang="en-US" smtClean="0"/>
              <a:t>12/20/19</a:t>
            </a:fld>
            <a:endParaRPr lang="en-US" dirty="0"/>
          </a:p>
        </p:txBody>
      </p:sp>
      <p:sp>
        <p:nvSpPr>
          <p:cNvPr id="7" name="Footer Placeholder 6">
            <a:extLst>
              <a:ext uri="{FF2B5EF4-FFF2-40B4-BE49-F238E27FC236}">
                <a16:creationId xmlns:a16="http://schemas.microsoft.com/office/drawing/2014/main" id="{E8712DF7-1F59-044D-829B-A1C811893EB2}"/>
              </a:ext>
            </a:extLst>
          </p:cNvPr>
          <p:cNvSpPr>
            <a:spLocks noGrp="1"/>
          </p:cNvSpPr>
          <p:nvPr>
            <p:ph type="ftr" sz="quarter" idx="11"/>
          </p:nvPr>
        </p:nvSpPr>
        <p:spPr/>
        <p:txBody>
          <a:bodyPr/>
          <a:lstStyle/>
          <a:p>
            <a:r>
              <a:rPr lang="en-US"/>
              <a:t>John Sample - x33005</a:t>
            </a:r>
          </a:p>
        </p:txBody>
      </p:sp>
      <p:sp>
        <p:nvSpPr>
          <p:cNvPr id="9" name="Slide Number Placeholder 8">
            <a:extLst>
              <a:ext uri="{FF2B5EF4-FFF2-40B4-BE49-F238E27FC236}">
                <a16:creationId xmlns:a16="http://schemas.microsoft.com/office/drawing/2014/main" id="{4D743AF8-3435-7640-AE41-B2EC446FA93E}"/>
              </a:ext>
            </a:extLst>
          </p:cNvPr>
          <p:cNvSpPr>
            <a:spLocks noGrp="1"/>
          </p:cNvSpPr>
          <p:nvPr>
            <p:ph type="sldNum" sz="quarter" idx="12"/>
          </p:nvPr>
        </p:nvSpPr>
        <p:spPr/>
        <p:txBody>
          <a:bodyPr/>
          <a:lstStyle/>
          <a:p>
            <a:fld id="{3D1785CF-2F9B-1D40-9AD4-FE45D2E55E27}" type="slidenum">
              <a:rPr lang="en-US" smtClean="0"/>
              <a:pPr/>
              <a:t>‹#›</a:t>
            </a:fld>
            <a:endParaRPr lang="en-US"/>
          </a:p>
        </p:txBody>
      </p:sp>
    </p:spTree>
    <p:extLst>
      <p:ext uri="{BB962C8B-B14F-4D97-AF65-F5344CB8AC3E}">
        <p14:creationId xmlns:p14="http://schemas.microsoft.com/office/powerpoint/2010/main" val="67100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6768E43-8554-AD4F-9499-A3183516D85F}"/>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a:p>
        </p:txBody>
      </p:sp>
      <p:pic>
        <p:nvPicPr>
          <p:cNvPr id="7" name="Picture 6">
            <a:extLst>
              <a:ext uri="{FF2B5EF4-FFF2-40B4-BE49-F238E27FC236}">
                <a16:creationId xmlns:a16="http://schemas.microsoft.com/office/drawing/2014/main" id="{8E37A691-89AB-3A4F-B7EB-7D318A625334}"/>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1005468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a:extLst>
              <a:ext uri="{FF2B5EF4-FFF2-40B4-BE49-F238E27FC236}">
                <a16:creationId xmlns:a16="http://schemas.microsoft.com/office/drawing/2014/main" id="{FCB59749-A75E-7047-B887-1D0D1254B86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014218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B0CBB3EF-A5EF-7C40-8B2F-D80B3857741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27787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BAA5C8AC-8BF9-E74C-A456-FF7256F2863A}"/>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8701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30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68879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120244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Slide Number Placeholder 12">
            <a:extLst>
              <a:ext uri="{FF2B5EF4-FFF2-40B4-BE49-F238E27FC236}">
                <a16:creationId xmlns:a16="http://schemas.microsoft.com/office/drawing/2014/main" id="{01545687-1BA4-5F4A-A282-8B7F806385D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a:p>
        </p:txBody>
      </p:sp>
      <p:pic>
        <p:nvPicPr>
          <p:cNvPr id="9" name="Picture 8">
            <a:extLst>
              <a:ext uri="{FF2B5EF4-FFF2-40B4-BE49-F238E27FC236}">
                <a16:creationId xmlns:a16="http://schemas.microsoft.com/office/drawing/2014/main" id="{D39B3E61-0157-A64F-80FD-870D371E13EF}"/>
              </a:ext>
            </a:extLst>
          </p:cNvPr>
          <p:cNvPicPr>
            <a:picLocks noChangeAspect="1"/>
          </p:cNvPicPr>
          <p:nvPr userDrawn="1"/>
        </p:nvPicPr>
        <p:blipFill>
          <a:blip r:embed="rId2"/>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29519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44BDDD-35E0-6842-B25C-F01617C41F7F}"/>
              </a:ext>
            </a:extLst>
          </p:cNvPr>
          <p:cNvPicPr>
            <a:picLocks noChangeAspect="1"/>
          </p:cNvPicPr>
          <p:nvPr userDrawn="1"/>
        </p:nvPicPr>
        <p:blipFill>
          <a:blip r:embed="rId2"/>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24970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D5EB6-7AED-FA43-8CE6-D9B320CCB5C2}"/>
              </a:ext>
            </a:extLst>
          </p:cNvPr>
          <p:cNvSpPr>
            <a:spLocks noGrp="1"/>
          </p:cNvSpPr>
          <p:nvPr>
            <p:ph type="dt" sz="half" idx="2"/>
          </p:nvPr>
        </p:nvSpPr>
        <p:spPr>
          <a:xfrm>
            <a:off x="3949147" y="6176963"/>
            <a:ext cx="1716157" cy="365125"/>
          </a:xfrm>
          <a:prstGeom prst="rect">
            <a:avLst/>
          </a:prstGeom>
        </p:spPr>
        <p:txBody>
          <a:bodyPr vert="horz" lIns="91440" tIns="45720" rIns="91440" bIns="45720" rtlCol="0" anchor="ctr"/>
          <a:lstStyle>
            <a:lvl1pPr algn="l">
              <a:defRPr sz="1200">
                <a:solidFill>
                  <a:schemeClr val="tx1">
                    <a:tint val="75000"/>
                  </a:schemeClr>
                </a:solidFill>
                <a:latin typeface="Rocket Sans" panose="020B0602020202020204" pitchFamily="34" charset="0"/>
                <a:ea typeface="Rocket Sans" panose="020B0602020202020204" pitchFamily="34" charset="0"/>
              </a:defRPr>
            </a:lvl1pPr>
          </a:lstStyle>
          <a:p>
            <a:fld id="{0B7EFA1C-E4DE-344B-BACE-D11BF3FE26C1}" type="datetime1">
              <a:rPr lang="en-US" smtClean="0"/>
              <a:t>12/20/19</a:t>
            </a:fld>
            <a:endParaRPr lang="en-US" dirty="0"/>
          </a:p>
        </p:txBody>
      </p:sp>
      <p:sp>
        <p:nvSpPr>
          <p:cNvPr id="5" name="Footer Placeholder 4">
            <a:extLst>
              <a:ext uri="{FF2B5EF4-FFF2-40B4-BE49-F238E27FC236}">
                <a16:creationId xmlns:a16="http://schemas.microsoft.com/office/drawing/2014/main" id="{8973A66D-37BB-1F47-802E-BC576707F60C}"/>
              </a:ext>
            </a:extLst>
          </p:cNvPr>
          <p:cNvSpPr>
            <a:spLocks noGrp="1"/>
          </p:cNvSpPr>
          <p:nvPr>
            <p:ph type="ftr" sz="quarter" idx="3"/>
          </p:nvPr>
        </p:nvSpPr>
        <p:spPr>
          <a:xfrm>
            <a:off x="6023113" y="6176963"/>
            <a:ext cx="3631096" cy="365125"/>
          </a:xfrm>
          <a:prstGeom prst="rect">
            <a:avLst/>
          </a:prstGeom>
        </p:spPr>
        <p:txBody>
          <a:bodyPr vert="horz" lIns="91440" tIns="45720" rIns="91440" bIns="45720" rtlCol="0" anchor="ctr"/>
          <a:lstStyle>
            <a:lvl1pPr algn="ctr">
              <a:defRPr sz="1200">
                <a:solidFill>
                  <a:schemeClr val="tx1">
                    <a:tint val="75000"/>
                  </a:schemeClr>
                </a:solidFill>
                <a:latin typeface="Rocket Sans" panose="020B0602020202020204" pitchFamily="34" charset="0"/>
                <a:ea typeface="Rocket Sans" panose="020B0602020202020204" pitchFamily="34" charset="0"/>
              </a:defRPr>
            </a:lvl1pPr>
          </a:lstStyle>
          <a:p>
            <a:r>
              <a:rPr lang="en-US"/>
              <a:t>John Sample - x33005</a:t>
            </a:r>
          </a:p>
        </p:txBody>
      </p:sp>
      <p:sp>
        <p:nvSpPr>
          <p:cNvPr id="6" name="Slide Number Placeholder 5">
            <a:extLst>
              <a:ext uri="{FF2B5EF4-FFF2-40B4-BE49-F238E27FC236}">
                <a16:creationId xmlns:a16="http://schemas.microsoft.com/office/drawing/2014/main" id="{D7CFAB26-DFBC-CE4E-95CE-F26AF5E6213E}"/>
              </a:ext>
            </a:extLst>
          </p:cNvPr>
          <p:cNvSpPr>
            <a:spLocks noGrp="1"/>
          </p:cNvSpPr>
          <p:nvPr>
            <p:ph type="sldNum" sz="quarter" idx="4"/>
          </p:nvPr>
        </p:nvSpPr>
        <p:spPr>
          <a:xfrm>
            <a:off x="9899374" y="6176963"/>
            <a:ext cx="1454426" cy="365125"/>
          </a:xfrm>
          <a:prstGeom prst="rect">
            <a:avLst/>
          </a:prstGeom>
        </p:spPr>
        <p:txBody>
          <a:bodyPr vert="horz" lIns="91440" tIns="45720" rIns="91440" bIns="45720" rtlCol="0" anchor="ctr"/>
          <a:lstStyle>
            <a:lvl1pPr algn="r">
              <a:defRPr sz="1200">
                <a:solidFill>
                  <a:schemeClr val="tx1">
                    <a:tint val="75000"/>
                  </a:schemeClr>
                </a:solidFill>
                <a:latin typeface="Rocket Sans" panose="020B0602020202020204" pitchFamily="34" charset="0"/>
                <a:ea typeface="Rocket Sans" panose="020B0602020202020204" pitchFamily="34" charset="0"/>
              </a:defRPr>
            </a:lvl1pPr>
          </a:lstStyle>
          <a:p>
            <a:fld id="{3D1785CF-2F9B-1D40-9AD4-FE45D2E55E27}" type="slidenum">
              <a:rPr lang="en-US" smtClean="0"/>
              <a:pPr/>
              <a:t>‹#›</a:t>
            </a:fld>
            <a:endParaRPr lang="en-US"/>
          </a:p>
        </p:txBody>
      </p:sp>
    </p:spTree>
    <p:extLst>
      <p:ext uri="{BB962C8B-B14F-4D97-AF65-F5344CB8AC3E}">
        <p14:creationId xmlns:p14="http://schemas.microsoft.com/office/powerpoint/2010/main" val="215761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3" r:id="rId6"/>
    <p:sldLayoutId id="2147483654" r:id="rId7"/>
    <p:sldLayoutId id="2147483655" r:id="rId8"/>
    <p:sldLayoutId id="2147483656" r:id="rId9"/>
    <p:sldLayoutId id="2147483657" r:id="rId10"/>
  </p:sldLayoutIdLst>
  <p:hf hdr="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donward@quickenloans.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2.tiff"/></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hyperlink" Target="https://api.flutter.dev/flutter/dart-ui/TextAlign-class.html" TargetMode="External"/><Relationship Id="rId13" Type="http://schemas.openxmlformats.org/officeDocument/2006/relationships/hyperlink" Target="https://api.flutter.dev/flutter/dart-core/double-class.html" TargetMode="External"/><Relationship Id="rId3" Type="http://schemas.openxmlformats.org/officeDocument/2006/relationships/hyperlink" Target="https://api.flutter.dev/flutter/widgets/Text/Text.html" TargetMode="External"/><Relationship Id="rId7" Type="http://schemas.openxmlformats.org/officeDocument/2006/relationships/hyperlink" Target="https://api.flutter.dev/flutter/painting/StrutStyle-class.html" TargetMode="External"/><Relationship Id="rId12" Type="http://schemas.openxmlformats.org/officeDocument/2006/relationships/hyperlink" Target="https://api.flutter.dev/flutter/rendering/TextOverflow-class.html"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hyperlink" Target="https://api.flutter.dev/flutter/painting/TextStyle-class.html" TargetMode="External"/><Relationship Id="rId11" Type="http://schemas.openxmlformats.org/officeDocument/2006/relationships/hyperlink" Target="https://api.flutter.dev/flutter/dart-core/bool-class.html" TargetMode="External"/><Relationship Id="rId5" Type="http://schemas.openxmlformats.org/officeDocument/2006/relationships/hyperlink" Target="https://api.flutter.dev/flutter/foundation/Key-class.html" TargetMode="External"/><Relationship Id="rId10" Type="http://schemas.openxmlformats.org/officeDocument/2006/relationships/hyperlink" Target="https://api.flutter.dev/flutter/dart-ui/Locale-class.html" TargetMode="External"/><Relationship Id="rId4" Type="http://schemas.openxmlformats.org/officeDocument/2006/relationships/hyperlink" Target="https://api.flutter.dev/flutter/dart-core/String-class.html" TargetMode="External"/><Relationship Id="rId9" Type="http://schemas.openxmlformats.org/officeDocument/2006/relationships/hyperlink" Target="https://api.flutter.dev/flutter/dart-ui/TextDirection-class.html" TargetMode="External"/><Relationship Id="rId14" Type="http://schemas.openxmlformats.org/officeDocument/2006/relationships/hyperlink" Target="https://api.flutter.dev/flutter/dart-core/int-class.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33.jpg"/><Relationship Id="rId4" Type="http://schemas.openxmlformats.org/officeDocument/2006/relationships/image" Target="../media/image3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mailto:donward@quickenloans.com"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a:alphaModFix amt="5000"/>
          </a:blip>
          <a:srcRect b="3373"/>
          <a:stretch/>
        </p:blipFill>
        <p:spPr>
          <a:xfrm flipH="1">
            <a:off x="818030" y="351233"/>
            <a:ext cx="10555941" cy="3619308"/>
          </a:xfrm>
          <a:prstGeom prst="rect">
            <a:avLst/>
          </a:prstGeom>
        </p:spPr>
      </p:pic>
      <p:sp>
        <p:nvSpPr>
          <p:cNvPr id="11" name="Title 10">
            <a:extLst>
              <a:ext uri="{FF2B5EF4-FFF2-40B4-BE49-F238E27FC236}">
                <a16:creationId xmlns:a16="http://schemas.microsoft.com/office/drawing/2014/main" id="{09464A54-0C3C-9043-B4B9-9056E74D3BAB}"/>
              </a:ext>
            </a:extLst>
          </p:cNvPr>
          <p:cNvSpPr>
            <a:spLocks noGrp="1"/>
          </p:cNvSpPr>
          <p:nvPr>
            <p:ph type="title"/>
          </p:nvPr>
        </p:nvSpPr>
        <p:spPr>
          <a:xfrm>
            <a:off x="818030" y="4169833"/>
            <a:ext cx="5457739" cy="1894276"/>
          </a:xfrm>
        </p:spPr>
        <p:txBody>
          <a:bodyPr anchor="t" anchorCtr="0">
            <a:noAutofit/>
          </a:bodyPr>
          <a:lstStyle/>
          <a:p>
            <a:r>
              <a:rPr lang="en-US" sz="3200" b="1" dirty="0"/>
              <a:t>Bringing ML to Mobile Apps – Let’s build an app to perform Face Recognition using Flutter</a:t>
            </a:r>
          </a:p>
        </p:txBody>
      </p:sp>
      <p:sp>
        <p:nvSpPr>
          <p:cNvPr id="12" name="Text Placeholder 11">
            <a:extLst>
              <a:ext uri="{FF2B5EF4-FFF2-40B4-BE49-F238E27FC236}">
                <a16:creationId xmlns:a16="http://schemas.microsoft.com/office/drawing/2014/main" id="{7A00675B-0A70-7F4D-8360-029C043FB4D0}"/>
              </a:ext>
            </a:extLst>
          </p:cNvPr>
          <p:cNvSpPr>
            <a:spLocks noGrp="1"/>
          </p:cNvSpPr>
          <p:nvPr>
            <p:ph type="body" idx="1"/>
          </p:nvPr>
        </p:nvSpPr>
        <p:spPr>
          <a:xfrm>
            <a:off x="6810561" y="4170183"/>
            <a:ext cx="4893276" cy="2171946"/>
          </a:xfrm>
        </p:spPr>
        <p:txBody>
          <a:bodyPr>
            <a:normAutofit fontScale="92500" lnSpcReduction="20000"/>
          </a:bodyPr>
          <a:lstStyle/>
          <a:p>
            <a:r>
              <a:rPr lang="en-US" sz="4400" b="1" dirty="0"/>
              <a:t>Don Ward</a:t>
            </a:r>
          </a:p>
          <a:p>
            <a:r>
              <a:rPr lang="en-US" sz="2800" b="1" dirty="0">
                <a:solidFill>
                  <a:schemeClr val="bg1"/>
                </a:solidFill>
              </a:rPr>
              <a:t>Quicken Loans</a:t>
            </a:r>
          </a:p>
          <a:p>
            <a:r>
              <a:rPr lang="en-US" sz="2800" dirty="0">
                <a:solidFill>
                  <a:schemeClr val="bg1"/>
                </a:solidFill>
              </a:rPr>
              <a:t>Senior Research Engineer</a:t>
            </a:r>
          </a:p>
          <a:p>
            <a:r>
              <a:rPr lang="en-US" sz="2800" dirty="0">
                <a:solidFill>
                  <a:schemeClr val="bg1"/>
                </a:solidFill>
                <a:hlinkClick r:id="rId4"/>
              </a:rPr>
              <a:t>donward@quickenloans.com</a:t>
            </a:r>
            <a:endParaRPr lang="en-US" sz="2800" dirty="0">
              <a:solidFill>
                <a:schemeClr val="bg1"/>
              </a:solidFill>
            </a:endParaRPr>
          </a:p>
          <a:p>
            <a:r>
              <a:rPr lang="en-US" sz="2800" dirty="0">
                <a:solidFill>
                  <a:schemeClr val="bg1"/>
                </a:solidFill>
              </a:rPr>
              <a:t>@</a:t>
            </a:r>
            <a:r>
              <a:rPr lang="en-US" sz="2800" dirty="0" err="1">
                <a:solidFill>
                  <a:schemeClr val="bg1"/>
                </a:solidFill>
              </a:rPr>
              <a:t>donwardpeng</a:t>
            </a:r>
            <a:endParaRPr lang="en-US" sz="2800" dirty="0">
              <a:solidFill>
                <a:schemeClr val="bg1"/>
              </a:solidFill>
            </a:endParaRPr>
          </a:p>
          <a:p>
            <a:endParaRPr lang="en-US" sz="2800" dirty="0">
              <a:solidFill>
                <a:schemeClr val="bg1"/>
              </a:solidFill>
            </a:endParaRP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6610865" y="4169833"/>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754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10</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1997839"/>
            <a:ext cx="11267267" cy="2862322"/>
          </a:xfrm>
          <a:prstGeom prst="rect">
            <a:avLst/>
          </a:prstGeom>
          <a:noFill/>
        </p:spPr>
        <p:txBody>
          <a:bodyPr wrap="square" rtlCol="0">
            <a:spAutoFit/>
          </a:bodyPr>
          <a:lstStyle/>
          <a:p>
            <a:pPr algn="ctr"/>
            <a:r>
              <a:rPr lang="en-US" sz="6000" dirty="0">
                <a:solidFill>
                  <a:schemeClr val="bg1"/>
                </a:solidFill>
                <a:latin typeface="Rocket Sans" panose="020B0602020202020204" pitchFamily="34" charset="0"/>
                <a:ea typeface="Rocket Sans" panose="020B0602020202020204" pitchFamily="34" charset="0"/>
              </a:rPr>
              <a:t>What about Apple and their store review/approval process?</a:t>
            </a:r>
          </a:p>
        </p:txBody>
      </p:sp>
    </p:spTree>
    <p:extLst>
      <p:ext uri="{BB962C8B-B14F-4D97-AF65-F5344CB8AC3E}">
        <p14:creationId xmlns:p14="http://schemas.microsoft.com/office/powerpoint/2010/main" val="747080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11</a:t>
            </a:fld>
            <a:endParaRPr lang="en-US"/>
          </a:p>
        </p:txBody>
      </p:sp>
      <p:pic>
        <p:nvPicPr>
          <p:cNvPr id="3" name="Picture 2">
            <a:extLst>
              <a:ext uri="{FF2B5EF4-FFF2-40B4-BE49-F238E27FC236}">
                <a16:creationId xmlns:a16="http://schemas.microsoft.com/office/drawing/2014/main" id="{A9C9499F-601B-634F-8E49-608FB290D7FA}"/>
              </a:ext>
            </a:extLst>
          </p:cNvPr>
          <p:cNvPicPr>
            <a:picLocks noChangeAspect="1"/>
          </p:cNvPicPr>
          <p:nvPr/>
        </p:nvPicPr>
        <p:blipFill>
          <a:blip r:embed="rId3"/>
          <a:stretch>
            <a:fillRect/>
          </a:stretch>
        </p:blipFill>
        <p:spPr>
          <a:xfrm>
            <a:off x="0" y="993996"/>
            <a:ext cx="12192000" cy="4870008"/>
          </a:xfrm>
          <a:prstGeom prst="rect">
            <a:avLst/>
          </a:prstGeom>
        </p:spPr>
      </p:pic>
    </p:spTree>
    <p:extLst>
      <p:ext uri="{BB962C8B-B14F-4D97-AF65-F5344CB8AC3E}">
        <p14:creationId xmlns:p14="http://schemas.microsoft.com/office/powerpoint/2010/main" val="937477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3A5C14-ED91-4CD1-809E-D29FF97C9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56065185-5C34-4F86-AA96-AA4D065B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76200" sx="102000" sy="102000" algn="ct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980C7DA-47D8-F54E-8C02-C87E177DDA2B}"/>
              </a:ext>
            </a:extLst>
          </p:cNvPr>
          <p:cNvPicPr>
            <a:picLocks noChangeAspect="1"/>
          </p:cNvPicPr>
          <p:nvPr/>
        </p:nvPicPr>
        <p:blipFill rotWithShape="1">
          <a:blip r:embed="rId3"/>
          <a:srcRect t="15772" r="1" b="29161"/>
          <a:stretch/>
        </p:blipFill>
        <p:spPr>
          <a:xfrm>
            <a:off x="1114426" y="10"/>
            <a:ext cx="9963149" cy="6857990"/>
          </a:xfrm>
          <a:custGeom>
            <a:avLst/>
            <a:gdLst>
              <a:gd name="connsiteX0" fmla="*/ 1593452 w 9948672"/>
              <a:gd name="connsiteY0" fmla="*/ 0 h 6858000"/>
              <a:gd name="connsiteX1" fmla="*/ 8355220 w 9948672"/>
              <a:gd name="connsiteY1" fmla="*/ 0 h 6858000"/>
              <a:gd name="connsiteX2" fmla="*/ 8491722 w 9948672"/>
              <a:gd name="connsiteY2" fmla="*/ 130333 h 6858000"/>
              <a:gd name="connsiteX3" fmla="*/ 9948672 w 9948672"/>
              <a:gd name="connsiteY3" fmla="*/ 3652838 h 6858000"/>
              <a:gd name="connsiteX4" fmla="*/ 8812775 w 9948672"/>
              <a:gd name="connsiteY4" fmla="*/ 6821583 h 6858000"/>
              <a:gd name="connsiteX5" fmla="*/ 8781276 w 9948672"/>
              <a:gd name="connsiteY5" fmla="*/ 6858000 h 6858000"/>
              <a:gd name="connsiteX6" fmla="*/ 1167397 w 9948672"/>
              <a:gd name="connsiteY6" fmla="*/ 6858000 h 6858000"/>
              <a:gd name="connsiteX7" fmla="*/ 1135897 w 9948672"/>
              <a:gd name="connsiteY7" fmla="*/ 6821583 h 6858000"/>
              <a:gd name="connsiteX8" fmla="*/ 0 w 9948672"/>
              <a:gd name="connsiteY8" fmla="*/ 3652838 h 6858000"/>
              <a:gd name="connsiteX9" fmla="*/ 1456950 w 9948672"/>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p:spPr>
      </p:pic>
    </p:spTree>
    <p:extLst>
      <p:ext uri="{BB962C8B-B14F-4D97-AF65-F5344CB8AC3E}">
        <p14:creationId xmlns:p14="http://schemas.microsoft.com/office/powerpoint/2010/main" val="3187490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pic>
        <p:nvPicPr>
          <p:cNvPr id="2" name="Picture 1">
            <a:extLst>
              <a:ext uri="{FF2B5EF4-FFF2-40B4-BE49-F238E27FC236}">
                <a16:creationId xmlns:a16="http://schemas.microsoft.com/office/drawing/2014/main" id="{D03B501D-EA5C-B045-989D-EC3527A9B0FB}"/>
              </a:ext>
            </a:extLst>
          </p:cNvPr>
          <p:cNvPicPr>
            <a:picLocks noChangeAspect="1"/>
          </p:cNvPicPr>
          <p:nvPr/>
        </p:nvPicPr>
        <p:blipFill>
          <a:blip r:embed="rId4"/>
          <a:stretch>
            <a:fillRect/>
          </a:stretch>
        </p:blipFill>
        <p:spPr>
          <a:xfrm>
            <a:off x="1515358" y="727819"/>
            <a:ext cx="9148738" cy="5394960"/>
          </a:xfrm>
          <a:prstGeom prst="rect">
            <a:avLst/>
          </a:prstGeom>
        </p:spPr>
      </p:pic>
      <p:sp>
        <p:nvSpPr>
          <p:cNvPr id="3" name="TextBox 2">
            <a:extLst>
              <a:ext uri="{FF2B5EF4-FFF2-40B4-BE49-F238E27FC236}">
                <a16:creationId xmlns:a16="http://schemas.microsoft.com/office/drawing/2014/main" id="{EF9B796B-3ECB-2E4D-9D19-F68884DF1B70}"/>
              </a:ext>
            </a:extLst>
          </p:cNvPr>
          <p:cNvSpPr txBox="1"/>
          <p:nvPr/>
        </p:nvSpPr>
        <p:spPr>
          <a:xfrm>
            <a:off x="529048" y="304007"/>
            <a:ext cx="4337420" cy="707886"/>
          </a:xfrm>
          <a:prstGeom prst="rect">
            <a:avLst/>
          </a:prstGeom>
          <a:noFill/>
        </p:spPr>
        <p:txBody>
          <a:bodyPr wrap="square" rtlCol="0">
            <a:spAutoFit/>
          </a:bodyPr>
          <a:lstStyle/>
          <a:p>
            <a:r>
              <a:rPr lang="en-US" sz="4000" dirty="0"/>
              <a:t>Native Mobile Apps</a:t>
            </a:r>
            <a:endParaRPr sz="4000" dirty="0"/>
          </a:p>
        </p:txBody>
      </p:sp>
    </p:spTree>
    <p:extLst>
      <p:ext uri="{BB962C8B-B14F-4D97-AF65-F5344CB8AC3E}">
        <p14:creationId xmlns:p14="http://schemas.microsoft.com/office/powerpoint/2010/main" val="3895520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pic>
        <p:nvPicPr>
          <p:cNvPr id="5" name="Picture 4">
            <a:extLst>
              <a:ext uri="{FF2B5EF4-FFF2-40B4-BE49-F238E27FC236}">
                <a16:creationId xmlns:a16="http://schemas.microsoft.com/office/drawing/2014/main" id="{3CA74765-2633-9D41-A7EC-65D7CC9A609B}"/>
              </a:ext>
            </a:extLst>
          </p:cNvPr>
          <p:cNvPicPr>
            <a:picLocks noChangeAspect="1"/>
          </p:cNvPicPr>
          <p:nvPr/>
        </p:nvPicPr>
        <p:blipFill>
          <a:blip r:embed="rId4"/>
          <a:stretch>
            <a:fillRect/>
          </a:stretch>
        </p:blipFill>
        <p:spPr>
          <a:xfrm>
            <a:off x="1238860" y="1042765"/>
            <a:ext cx="9714280" cy="4772467"/>
          </a:xfrm>
          <a:prstGeom prst="rect">
            <a:avLst/>
          </a:prstGeom>
        </p:spPr>
      </p:pic>
      <p:sp>
        <p:nvSpPr>
          <p:cNvPr id="3" name="TextBox 2">
            <a:extLst>
              <a:ext uri="{FF2B5EF4-FFF2-40B4-BE49-F238E27FC236}">
                <a16:creationId xmlns:a16="http://schemas.microsoft.com/office/drawing/2014/main" id="{EF9B796B-3ECB-2E4D-9D19-F68884DF1B70}"/>
              </a:ext>
            </a:extLst>
          </p:cNvPr>
          <p:cNvSpPr txBox="1"/>
          <p:nvPr/>
        </p:nvSpPr>
        <p:spPr>
          <a:xfrm>
            <a:off x="320702" y="279717"/>
            <a:ext cx="10779419" cy="1323439"/>
          </a:xfrm>
          <a:prstGeom prst="rect">
            <a:avLst/>
          </a:prstGeom>
          <a:noFill/>
        </p:spPr>
        <p:txBody>
          <a:bodyPr wrap="square" rtlCol="0">
            <a:spAutoFit/>
          </a:bodyPr>
          <a:lstStyle/>
          <a:p>
            <a:r>
              <a:rPr lang="en-US" sz="4000" dirty="0"/>
              <a:t>PhoneGap, Cordova, Ionic and WebView based Systems</a:t>
            </a:r>
            <a:endParaRPr sz="4000" dirty="0"/>
          </a:p>
        </p:txBody>
      </p:sp>
    </p:spTree>
    <p:extLst>
      <p:ext uri="{BB962C8B-B14F-4D97-AF65-F5344CB8AC3E}">
        <p14:creationId xmlns:p14="http://schemas.microsoft.com/office/powerpoint/2010/main" val="4030081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sp>
        <p:nvSpPr>
          <p:cNvPr id="3" name="TextBox 2">
            <a:extLst>
              <a:ext uri="{FF2B5EF4-FFF2-40B4-BE49-F238E27FC236}">
                <a16:creationId xmlns:a16="http://schemas.microsoft.com/office/drawing/2014/main" id="{EF9B796B-3ECB-2E4D-9D19-F68884DF1B70}"/>
              </a:ext>
            </a:extLst>
          </p:cNvPr>
          <p:cNvSpPr txBox="1"/>
          <p:nvPr/>
        </p:nvSpPr>
        <p:spPr>
          <a:xfrm>
            <a:off x="355427" y="226835"/>
            <a:ext cx="4404731" cy="707886"/>
          </a:xfrm>
          <a:prstGeom prst="rect">
            <a:avLst/>
          </a:prstGeom>
          <a:noFill/>
        </p:spPr>
        <p:txBody>
          <a:bodyPr wrap="square" rtlCol="0">
            <a:spAutoFit/>
          </a:bodyPr>
          <a:lstStyle/>
          <a:p>
            <a:r>
              <a:rPr lang="en-US" sz="4000" dirty="0"/>
              <a:t>React Native</a:t>
            </a:r>
            <a:endParaRPr sz="4000" dirty="0"/>
          </a:p>
        </p:txBody>
      </p:sp>
      <p:pic>
        <p:nvPicPr>
          <p:cNvPr id="2" name="Picture 1">
            <a:extLst>
              <a:ext uri="{FF2B5EF4-FFF2-40B4-BE49-F238E27FC236}">
                <a16:creationId xmlns:a16="http://schemas.microsoft.com/office/drawing/2014/main" id="{F9C8D80E-6528-7849-9A45-F91096BC5146}"/>
              </a:ext>
            </a:extLst>
          </p:cNvPr>
          <p:cNvPicPr>
            <a:picLocks noChangeAspect="1"/>
          </p:cNvPicPr>
          <p:nvPr/>
        </p:nvPicPr>
        <p:blipFill>
          <a:blip r:embed="rId4"/>
          <a:stretch>
            <a:fillRect/>
          </a:stretch>
        </p:blipFill>
        <p:spPr>
          <a:xfrm>
            <a:off x="744647" y="934721"/>
            <a:ext cx="10702706" cy="5113515"/>
          </a:xfrm>
          <a:prstGeom prst="rect">
            <a:avLst/>
          </a:prstGeom>
        </p:spPr>
      </p:pic>
    </p:spTree>
    <p:extLst>
      <p:ext uri="{BB962C8B-B14F-4D97-AF65-F5344CB8AC3E}">
        <p14:creationId xmlns:p14="http://schemas.microsoft.com/office/powerpoint/2010/main" val="167282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sp>
        <p:nvSpPr>
          <p:cNvPr id="3" name="TextBox 2">
            <a:extLst>
              <a:ext uri="{FF2B5EF4-FFF2-40B4-BE49-F238E27FC236}">
                <a16:creationId xmlns:a16="http://schemas.microsoft.com/office/drawing/2014/main" id="{EF9B796B-3ECB-2E4D-9D19-F68884DF1B70}"/>
              </a:ext>
            </a:extLst>
          </p:cNvPr>
          <p:cNvSpPr txBox="1"/>
          <p:nvPr/>
        </p:nvSpPr>
        <p:spPr>
          <a:xfrm>
            <a:off x="424874" y="238409"/>
            <a:ext cx="4404731" cy="707886"/>
          </a:xfrm>
          <a:prstGeom prst="rect">
            <a:avLst/>
          </a:prstGeom>
          <a:noFill/>
        </p:spPr>
        <p:txBody>
          <a:bodyPr wrap="square" rtlCol="0">
            <a:spAutoFit/>
          </a:bodyPr>
          <a:lstStyle/>
          <a:p>
            <a:r>
              <a:rPr lang="en-US" sz="4000" dirty="0"/>
              <a:t>Flutter</a:t>
            </a:r>
            <a:endParaRPr sz="4000" dirty="0"/>
          </a:p>
        </p:txBody>
      </p:sp>
      <p:pic>
        <p:nvPicPr>
          <p:cNvPr id="5" name="Picture 4">
            <a:extLst>
              <a:ext uri="{FF2B5EF4-FFF2-40B4-BE49-F238E27FC236}">
                <a16:creationId xmlns:a16="http://schemas.microsoft.com/office/drawing/2014/main" id="{AB01A561-0126-2A41-8B21-9F7CC968CE51}"/>
              </a:ext>
            </a:extLst>
          </p:cNvPr>
          <p:cNvPicPr>
            <a:picLocks noChangeAspect="1"/>
          </p:cNvPicPr>
          <p:nvPr/>
        </p:nvPicPr>
        <p:blipFill>
          <a:blip r:embed="rId4"/>
          <a:stretch>
            <a:fillRect/>
          </a:stretch>
        </p:blipFill>
        <p:spPr>
          <a:xfrm>
            <a:off x="1196521" y="986580"/>
            <a:ext cx="10091047" cy="4884838"/>
          </a:xfrm>
          <a:prstGeom prst="rect">
            <a:avLst/>
          </a:prstGeom>
        </p:spPr>
      </p:pic>
    </p:spTree>
    <p:extLst>
      <p:ext uri="{BB962C8B-B14F-4D97-AF65-F5344CB8AC3E}">
        <p14:creationId xmlns:p14="http://schemas.microsoft.com/office/powerpoint/2010/main" val="1369057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0C5AE3-DC96-604C-890E-94B349B2507D}"/>
              </a:ext>
            </a:extLst>
          </p:cNvPr>
          <p:cNvSpPr/>
          <p:nvPr/>
        </p:nvSpPr>
        <p:spPr>
          <a:xfrm>
            <a:off x="1567543" y="914400"/>
            <a:ext cx="9111343" cy="5225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spTree>
    <p:extLst>
      <p:ext uri="{BB962C8B-B14F-4D97-AF65-F5344CB8AC3E}">
        <p14:creationId xmlns:p14="http://schemas.microsoft.com/office/powerpoint/2010/main" val="377985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91038" y="1239377"/>
            <a:ext cx="11009924" cy="4524315"/>
          </a:xfrm>
          <a:prstGeom prst="rect">
            <a:avLst/>
          </a:prstGeom>
          <a:solidFill>
            <a:schemeClr val="accent1"/>
          </a:solidFill>
        </p:spPr>
        <p:txBody>
          <a:bodyPr wrap="square" rtlCol="0">
            <a:spAutoFit/>
          </a:bodyPr>
          <a:lstStyle/>
          <a:p>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new Center(</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child: new Column(	</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children: [</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new Text('Hello, World!')),</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new Icon(</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rPr>
              <a:t>Icons.star</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a:t>
            </a:r>
          </a:p>
          <a:p>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rPr>
              <a:t>color:Colors.green</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	)</a:t>
            </a:r>
            <a:b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3197095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FCD3D2-0C94-E042-BE0E-F2C9DCD979B1}"/>
              </a:ext>
            </a:extLst>
          </p:cNvPr>
          <p:cNvPicPr>
            <a:picLocks noChangeAspect="1"/>
          </p:cNvPicPr>
          <p:nvPr/>
        </p:nvPicPr>
        <p:blipFill>
          <a:blip r:embed="rId3"/>
          <a:stretch>
            <a:fillRect/>
          </a:stretch>
        </p:blipFill>
        <p:spPr>
          <a:xfrm>
            <a:off x="3167330" y="2092325"/>
            <a:ext cx="5857340" cy="2673350"/>
          </a:xfrm>
          <a:prstGeom prst="rect">
            <a:avLst/>
          </a:prstGeom>
        </p:spPr>
      </p:pic>
    </p:spTree>
    <p:extLst>
      <p:ext uri="{BB962C8B-B14F-4D97-AF65-F5344CB8AC3E}">
        <p14:creationId xmlns:p14="http://schemas.microsoft.com/office/powerpoint/2010/main" val="766053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2</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2087531" y="2413337"/>
            <a:ext cx="8016938" cy="1015663"/>
          </a:xfrm>
          <a:prstGeom prst="rect">
            <a:avLst/>
          </a:prstGeom>
          <a:noFill/>
        </p:spPr>
        <p:txBody>
          <a:bodyPr wrap="none" rtlCol="0">
            <a:spAutoFit/>
          </a:bodyPr>
          <a:lstStyle/>
          <a:p>
            <a:r>
              <a:rPr lang="en-US" sz="6000" b="1" dirty="0">
                <a:solidFill>
                  <a:schemeClr val="bg1"/>
                </a:solidFill>
                <a:latin typeface="Rocket Sans" panose="020B0602020202020204" pitchFamily="34" charset="0"/>
                <a:ea typeface="Rocket Sans" panose="020B0602020202020204" pitchFamily="34" charset="0"/>
              </a:rPr>
              <a:t>Who should be here?</a:t>
            </a:r>
            <a:endParaRPr lang="en-US" sz="6000"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15174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0C5AE3-DC96-604C-890E-94B349B2507D}"/>
              </a:ext>
            </a:extLst>
          </p:cNvPr>
          <p:cNvSpPr/>
          <p:nvPr/>
        </p:nvSpPr>
        <p:spPr>
          <a:xfrm>
            <a:off x="1567543" y="914400"/>
            <a:ext cx="9111343" cy="5225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pic>
        <p:nvPicPr>
          <p:cNvPr id="9" name="Picture 8">
            <a:extLst>
              <a:ext uri="{FF2B5EF4-FFF2-40B4-BE49-F238E27FC236}">
                <a16:creationId xmlns:a16="http://schemas.microsoft.com/office/drawing/2014/main" id="{CC12D08E-9C60-C54F-B1A2-9ABE3C26F81A}"/>
              </a:ext>
            </a:extLst>
          </p:cNvPr>
          <p:cNvPicPr>
            <a:picLocks noChangeAspect="1"/>
          </p:cNvPicPr>
          <p:nvPr/>
        </p:nvPicPr>
        <p:blipFill>
          <a:blip r:embed="rId4"/>
          <a:stretch>
            <a:fillRect/>
          </a:stretch>
        </p:blipFill>
        <p:spPr>
          <a:xfrm>
            <a:off x="-1006987" y="-1377839"/>
            <a:ext cx="14260401" cy="9809620"/>
          </a:xfrm>
          <a:prstGeom prst="rect">
            <a:avLst/>
          </a:prstGeom>
        </p:spPr>
      </p:pic>
      <p:pic>
        <p:nvPicPr>
          <p:cNvPr id="3" name="Picture 2">
            <a:extLst>
              <a:ext uri="{FF2B5EF4-FFF2-40B4-BE49-F238E27FC236}">
                <a16:creationId xmlns:a16="http://schemas.microsoft.com/office/drawing/2014/main" id="{50DC815A-F000-0D4B-81F2-A78657A3BD13}"/>
              </a:ext>
            </a:extLst>
          </p:cNvPr>
          <p:cNvPicPr>
            <a:picLocks noChangeAspect="1"/>
          </p:cNvPicPr>
          <p:nvPr/>
        </p:nvPicPr>
        <p:blipFill>
          <a:blip r:embed="rId5"/>
          <a:stretch>
            <a:fillRect/>
          </a:stretch>
        </p:blipFill>
        <p:spPr>
          <a:xfrm>
            <a:off x="2269066" y="1463221"/>
            <a:ext cx="7315200" cy="4127500"/>
          </a:xfrm>
          <a:prstGeom prst="rect">
            <a:avLst/>
          </a:prstGeom>
        </p:spPr>
      </p:pic>
    </p:spTree>
    <p:extLst>
      <p:ext uri="{BB962C8B-B14F-4D97-AF65-F5344CB8AC3E}">
        <p14:creationId xmlns:p14="http://schemas.microsoft.com/office/powerpoint/2010/main" val="2308669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309688-6396-644C-9888-C6D6F343DE77}"/>
              </a:ext>
            </a:extLst>
          </p:cNvPr>
          <p:cNvPicPr>
            <a:picLocks noChangeAspect="1"/>
          </p:cNvPicPr>
          <p:nvPr/>
        </p:nvPicPr>
        <p:blipFill>
          <a:blip r:embed="rId3"/>
          <a:stretch>
            <a:fillRect/>
          </a:stretch>
        </p:blipFill>
        <p:spPr>
          <a:xfrm>
            <a:off x="819020" y="-397764"/>
            <a:ext cx="4464179" cy="7250539"/>
          </a:xfrm>
          <a:prstGeom prst="rect">
            <a:avLst/>
          </a:prstGeom>
        </p:spPr>
      </p:pic>
      <p:sp>
        <p:nvSpPr>
          <p:cNvPr id="8" name="TextBox 7">
            <a:extLst>
              <a:ext uri="{FF2B5EF4-FFF2-40B4-BE49-F238E27FC236}">
                <a16:creationId xmlns:a16="http://schemas.microsoft.com/office/drawing/2014/main" id="{9E16925F-AF6F-0B4E-B7C7-1186BA26B784}"/>
              </a:ext>
            </a:extLst>
          </p:cNvPr>
          <p:cNvSpPr txBox="1"/>
          <p:nvPr/>
        </p:nvSpPr>
        <p:spPr>
          <a:xfrm>
            <a:off x="5782105" y="2101389"/>
            <a:ext cx="3722494" cy="830997"/>
          </a:xfrm>
          <a:prstGeom prst="rect">
            <a:avLst/>
          </a:prstGeom>
          <a:noFill/>
        </p:spPr>
        <p:txBody>
          <a:bodyPr wrap="none" rtlCol="0">
            <a:spAutoFit/>
          </a:bodyPr>
          <a:lstStyle/>
          <a:p>
            <a:r>
              <a:rPr lang="en-US" sz="4800" b="1" i="1" dirty="0">
                <a:solidFill>
                  <a:schemeClr val="bg1"/>
                </a:solidFill>
                <a:latin typeface="Rocket Sans" panose="020B0602020202020204" pitchFamily="34" charset="0"/>
                <a:ea typeface="Rocket Sans" panose="020B0602020202020204" pitchFamily="34" charset="0"/>
              </a:rPr>
              <a:t>‘Why Dart?’</a:t>
            </a:r>
            <a:endParaRPr lang="en-US" sz="3600" i="1"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581811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309688-6396-644C-9888-C6D6F343DE77}"/>
              </a:ext>
            </a:extLst>
          </p:cNvPr>
          <p:cNvPicPr>
            <a:picLocks noChangeAspect="1"/>
          </p:cNvPicPr>
          <p:nvPr/>
        </p:nvPicPr>
        <p:blipFill>
          <a:blip r:embed="rId3"/>
          <a:stretch>
            <a:fillRect/>
          </a:stretch>
        </p:blipFill>
        <p:spPr>
          <a:xfrm>
            <a:off x="819020" y="-397764"/>
            <a:ext cx="4464179" cy="7250539"/>
          </a:xfrm>
          <a:prstGeom prst="rect">
            <a:avLst/>
          </a:prstGeom>
        </p:spPr>
      </p:pic>
      <p:sp>
        <p:nvSpPr>
          <p:cNvPr id="8" name="TextBox 7">
            <a:extLst>
              <a:ext uri="{FF2B5EF4-FFF2-40B4-BE49-F238E27FC236}">
                <a16:creationId xmlns:a16="http://schemas.microsoft.com/office/drawing/2014/main" id="{9E16925F-AF6F-0B4E-B7C7-1186BA26B784}"/>
              </a:ext>
            </a:extLst>
          </p:cNvPr>
          <p:cNvSpPr txBox="1"/>
          <p:nvPr/>
        </p:nvSpPr>
        <p:spPr>
          <a:xfrm>
            <a:off x="5782105" y="2101389"/>
            <a:ext cx="5008102" cy="830997"/>
          </a:xfrm>
          <a:prstGeom prst="rect">
            <a:avLst/>
          </a:prstGeom>
          <a:noFill/>
        </p:spPr>
        <p:txBody>
          <a:bodyPr wrap="none" rtlCol="0">
            <a:spAutoFit/>
          </a:bodyPr>
          <a:lstStyle/>
          <a:p>
            <a:r>
              <a:rPr lang="en-US" sz="4800" b="1" i="1" dirty="0">
                <a:solidFill>
                  <a:schemeClr val="bg1"/>
                </a:solidFill>
                <a:latin typeface="Rocket Sans" panose="020B0602020202020204" pitchFamily="34" charset="0"/>
                <a:ea typeface="Rocket Sans" panose="020B0602020202020204" pitchFamily="34" charset="0"/>
              </a:rPr>
              <a:t>Need next slide!</a:t>
            </a:r>
            <a:endParaRPr lang="en-US" sz="3600" i="1"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1566396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674076" y="1859340"/>
            <a:ext cx="5905399"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What are we building today?</a:t>
            </a:r>
            <a:endParaRPr lang="en-US" sz="3600" dirty="0">
              <a:solidFill>
                <a:schemeClr val="bg1"/>
              </a:solidFill>
              <a:latin typeface="Rocket Sans" panose="020B0602020202020204" pitchFamily="34" charset="0"/>
              <a:ea typeface="Rocket Sans" panose="020B0602020202020204" pitchFamily="34" charset="0"/>
            </a:endParaRPr>
          </a:p>
        </p:txBody>
      </p:sp>
      <p:pic>
        <p:nvPicPr>
          <p:cNvPr id="5" name="Online Media 4" descr="flutter_example.mp4">
            <a:hlinkClick r:id="" action="ppaction://media"/>
            <a:extLst>
              <a:ext uri="{FF2B5EF4-FFF2-40B4-BE49-F238E27FC236}">
                <a16:creationId xmlns:a16="http://schemas.microsoft.com/office/drawing/2014/main" id="{86E044F2-8CBE-654D-9649-B28A16603F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25723" y="0"/>
            <a:ext cx="3457575" cy="6858000"/>
          </a:xfrm>
          <a:prstGeom prst="rect">
            <a:avLst/>
          </a:prstGeom>
        </p:spPr>
      </p:pic>
    </p:spTree>
    <p:extLst>
      <p:ext uri="{BB962C8B-B14F-4D97-AF65-F5344CB8AC3E}">
        <p14:creationId xmlns:p14="http://schemas.microsoft.com/office/powerpoint/2010/main" val="30027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2" y="545678"/>
            <a:ext cx="7891855"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setup your environment!</a:t>
            </a:r>
            <a:endParaRPr lang="en-US" sz="3600" dirty="0">
              <a:solidFill>
                <a:schemeClr val="bg1"/>
              </a:solidFill>
              <a:latin typeface="Rocket Sans" panose="020B0602020202020204" pitchFamily="34" charset="0"/>
              <a:ea typeface="Rocket Sans" panose="020B0602020202020204" pitchFamily="34" charset="0"/>
            </a:endParaRPr>
          </a:p>
        </p:txBody>
      </p:sp>
      <p:pic>
        <p:nvPicPr>
          <p:cNvPr id="6" name="Picture 5">
            <a:extLst>
              <a:ext uri="{FF2B5EF4-FFF2-40B4-BE49-F238E27FC236}">
                <a16:creationId xmlns:a16="http://schemas.microsoft.com/office/drawing/2014/main" id="{93B0B7C3-6A7B-2847-8604-7BA55E7EE2BA}"/>
              </a:ext>
            </a:extLst>
          </p:cNvPr>
          <p:cNvPicPr>
            <a:picLocks noChangeAspect="1"/>
          </p:cNvPicPr>
          <p:nvPr/>
        </p:nvPicPr>
        <p:blipFill>
          <a:blip r:embed="rId3"/>
          <a:stretch>
            <a:fillRect/>
          </a:stretch>
        </p:blipFill>
        <p:spPr>
          <a:xfrm>
            <a:off x="8154884" y="2804187"/>
            <a:ext cx="4037116" cy="4028224"/>
          </a:xfrm>
          <a:prstGeom prst="rect">
            <a:avLst/>
          </a:prstGeom>
        </p:spPr>
      </p:pic>
    </p:spTree>
    <p:extLst>
      <p:ext uri="{BB962C8B-B14F-4D97-AF65-F5344CB8AC3E}">
        <p14:creationId xmlns:p14="http://schemas.microsoft.com/office/powerpoint/2010/main" val="1947113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0C5AE3-DC96-604C-890E-94B349B2507D}"/>
              </a:ext>
            </a:extLst>
          </p:cNvPr>
          <p:cNvSpPr/>
          <p:nvPr/>
        </p:nvSpPr>
        <p:spPr>
          <a:xfrm>
            <a:off x="1567543" y="914400"/>
            <a:ext cx="9111343" cy="5225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pic>
        <p:nvPicPr>
          <p:cNvPr id="9" name="Picture 8">
            <a:extLst>
              <a:ext uri="{FF2B5EF4-FFF2-40B4-BE49-F238E27FC236}">
                <a16:creationId xmlns:a16="http://schemas.microsoft.com/office/drawing/2014/main" id="{CC12D08E-9C60-C54F-B1A2-9ABE3C26F81A}"/>
              </a:ext>
            </a:extLst>
          </p:cNvPr>
          <p:cNvPicPr>
            <a:picLocks noChangeAspect="1"/>
          </p:cNvPicPr>
          <p:nvPr/>
        </p:nvPicPr>
        <p:blipFill>
          <a:blip r:embed="rId4"/>
          <a:stretch>
            <a:fillRect/>
          </a:stretch>
        </p:blipFill>
        <p:spPr>
          <a:xfrm>
            <a:off x="-1034201" y="-1268735"/>
            <a:ext cx="14260401" cy="9809620"/>
          </a:xfrm>
          <a:prstGeom prst="rect">
            <a:avLst/>
          </a:prstGeom>
        </p:spPr>
      </p:pic>
    </p:spTree>
    <p:extLst>
      <p:ext uri="{BB962C8B-B14F-4D97-AF65-F5344CB8AC3E}">
        <p14:creationId xmlns:p14="http://schemas.microsoft.com/office/powerpoint/2010/main" val="899375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994628"/>
            <a:ext cx="3132589" cy="830997"/>
          </a:xfrm>
          <a:prstGeom prst="rect">
            <a:avLst/>
          </a:prstGeom>
          <a:noFill/>
        </p:spPr>
        <p:txBody>
          <a:bodyPr wrap="none" rtlCol="0">
            <a:spAutoFit/>
          </a:bodyPr>
          <a:lstStyle/>
          <a:p>
            <a:r>
              <a:rPr lang="en-US" sz="4800" b="1" dirty="0">
                <a:solidFill>
                  <a:schemeClr val="bg1"/>
                </a:solidFill>
                <a:latin typeface="Rocket Sans" panose="020B0602020202020204" pitchFamily="34" charset="0"/>
                <a:ea typeface="Rocket Sans" panose="020B0602020202020204" pitchFamily="34" charset="0"/>
              </a:rPr>
              <a:t>Let’s start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0" y="1945967"/>
            <a:ext cx="12192000" cy="2308324"/>
          </a:xfrm>
          <a:prstGeom prst="rect">
            <a:avLst/>
          </a:prstGeom>
        </p:spPr>
        <p:txBody>
          <a:bodyPr wrap="square">
            <a:spAutoFit/>
          </a:bodyPr>
          <a:lstStyle/>
          <a:p>
            <a:pPr marL="914400" lvl="1" indent="-457200">
              <a:buFont typeface="+mj-lt"/>
              <a:buAutoNum type="arabicPeriod"/>
            </a:pPr>
            <a:r>
              <a:rPr lang="en-US" sz="2800" dirty="0">
                <a:solidFill>
                  <a:srgbClr val="FFFFFF"/>
                </a:solidFill>
                <a:latin typeface="Rocket Sans" panose="020B0602020202020204" pitchFamily="34" charset="0"/>
                <a:ea typeface="Rocket Sans" panose="020B0602020202020204" pitchFamily="34" charset="0"/>
              </a:rPr>
              <a:t>Flutter SDK installed</a:t>
            </a:r>
          </a:p>
          <a:p>
            <a:pPr marL="914400" lvl="1" indent="-457200">
              <a:buFont typeface="+mj-lt"/>
              <a:buAutoNum type="arabicPeriod"/>
            </a:pPr>
            <a:r>
              <a:rPr lang="en-US" sz="2800" dirty="0">
                <a:solidFill>
                  <a:srgbClr val="FFFFFF"/>
                </a:solidFill>
                <a:latin typeface="Rocket Sans" panose="020B0602020202020204" pitchFamily="34" charset="0"/>
                <a:ea typeface="Rocket Sans" panose="020B0602020202020204" pitchFamily="34" charset="0"/>
              </a:rPr>
              <a:t>Visual Studio Code installed</a:t>
            </a:r>
          </a:p>
          <a:p>
            <a:pPr marL="914400" lvl="1" indent="-457200">
              <a:buFont typeface="+mj-lt"/>
              <a:buAutoNum type="arabicPeriod"/>
            </a:pPr>
            <a:r>
              <a:rPr lang="en-US" sz="2800" dirty="0">
                <a:solidFill>
                  <a:srgbClr val="FFFFFF"/>
                </a:solidFill>
                <a:latin typeface="Rocket Sans" panose="020B0602020202020204" pitchFamily="34" charset="0"/>
                <a:ea typeface="Rocket Sans" panose="020B0602020202020204" pitchFamily="34" charset="0"/>
              </a:rPr>
              <a:t>Android emulator or iOS simulator running</a:t>
            </a:r>
          </a:p>
          <a:p>
            <a:pPr marL="457200" indent="-457200">
              <a:buFont typeface="+mj-lt"/>
              <a:buAutoNum type="arabicPeriod"/>
            </a:pPr>
            <a:endParaRPr lang="en-US" sz="2800" dirty="0">
              <a:solidFill>
                <a:srgbClr val="FFFFFF"/>
              </a:solidFill>
              <a:latin typeface="Rocket Sans" panose="020B0602020202020204" pitchFamily="34" charset="0"/>
              <a:ea typeface="Rocket Sans" panose="020B0602020202020204" pitchFamily="34" charset="0"/>
            </a:endParaRPr>
          </a:p>
          <a:p>
            <a:pPr algn="ctr"/>
            <a:r>
              <a:rPr lang="en-US" sz="3200" dirty="0">
                <a:solidFill>
                  <a:srgbClr val="FFFF00"/>
                </a:solidFill>
                <a:latin typeface="Rocket Sans" panose="020B0602020202020204" pitchFamily="34" charset="0"/>
                <a:ea typeface="Rocket Sans" panose="020B0602020202020204" pitchFamily="34" charset="0"/>
              </a:rPr>
              <a:t>http://</a:t>
            </a:r>
            <a:r>
              <a:rPr lang="en-US" sz="3200" dirty="0" err="1">
                <a:solidFill>
                  <a:srgbClr val="FFFF00"/>
                </a:solidFill>
                <a:latin typeface="Rocket Sans" panose="020B0602020202020204" pitchFamily="34" charset="0"/>
                <a:ea typeface="Rocket Sans" panose="020B0602020202020204" pitchFamily="34" charset="0"/>
              </a:rPr>
              <a:t>bit.ly</a:t>
            </a:r>
            <a:r>
              <a:rPr lang="en-US" sz="3200" dirty="0">
                <a:solidFill>
                  <a:srgbClr val="FFFF00"/>
                </a:solidFill>
                <a:latin typeface="Rocket Sans" panose="020B0602020202020204" pitchFamily="34" charset="0"/>
                <a:ea typeface="Rocket Sans" panose="020B0602020202020204" pitchFamily="34" charset="0"/>
              </a:rPr>
              <a:t>/</a:t>
            </a:r>
            <a:r>
              <a:rPr lang="en-US" sz="3200" dirty="0" err="1">
                <a:solidFill>
                  <a:srgbClr val="FFFF00"/>
                </a:solidFill>
                <a:latin typeface="Rocket Sans" panose="020B0602020202020204" pitchFamily="34" charset="0"/>
                <a:ea typeface="Rocket Sans" panose="020B0602020202020204" pitchFamily="34" charset="0"/>
              </a:rPr>
              <a:t>detroitmeetsflutter</a:t>
            </a:r>
            <a:endParaRPr lang="en-US" sz="3200" dirty="0">
              <a:solidFill>
                <a:srgbClr val="FFFF00"/>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949372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3CD223-EA8B-3545-A66F-51CFC8B1BBC7}"/>
              </a:ext>
            </a:extLst>
          </p:cNvPr>
          <p:cNvSpPr/>
          <p:nvPr/>
        </p:nvSpPr>
        <p:spPr>
          <a:xfrm>
            <a:off x="5623034" y="0"/>
            <a:ext cx="65689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27</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888833" y="1859340"/>
            <a:ext cx="3231223"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Project Structure</a:t>
            </a:r>
            <a:endParaRPr lang="en-US" sz="3600" dirty="0">
              <a:solidFill>
                <a:schemeClr val="bg1"/>
              </a:solidFill>
              <a:latin typeface="Rocket Sans" panose="020B0602020202020204" pitchFamily="34" charset="0"/>
              <a:ea typeface="Rocket Sans" panose="020B0602020202020204" pitchFamily="34" charset="0"/>
            </a:endParaRPr>
          </a:p>
        </p:txBody>
      </p:sp>
      <p:pic>
        <p:nvPicPr>
          <p:cNvPr id="5" name="Picture 4">
            <a:extLst>
              <a:ext uri="{FF2B5EF4-FFF2-40B4-BE49-F238E27FC236}">
                <a16:creationId xmlns:a16="http://schemas.microsoft.com/office/drawing/2014/main" id="{33771474-1611-704A-8041-15B1B83B0826}"/>
              </a:ext>
            </a:extLst>
          </p:cNvPr>
          <p:cNvPicPr>
            <a:picLocks noChangeAspect="1"/>
          </p:cNvPicPr>
          <p:nvPr/>
        </p:nvPicPr>
        <p:blipFill>
          <a:blip r:embed="rId3"/>
          <a:stretch>
            <a:fillRect/>
          </a:stretch>
        </p:blipFill>
        <p:spPr>
          <a:xfrm>
            <a:off x="6881868" y="87778"/>
            <a:ext cx="3351956" cy="6001407"/>
          </a:xfrm>
          <a:prstGeom prst="rect">
            <a:avLst/>
          </a:prstGeom>
        </p:spPr>
      </p:pic>
    </p:spTree>
    <p:extLst>
      <p:ext uri="{BB962C8B-B14F-4D97-AF65-F5344CB8AC3E}">
        <p14:creationId xmlns:p14="http://schemas.microsoft.com/office/powerpoint/2010/main" val="3044021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7891855"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start from scratch</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1640958"/>
            <a:ext cx="8123082" cy="1569660"/>
          </a:xfrm>
          <a:prstGeom prst="rect">
            <a:avLst/>
          </a:prstGeom>
        </p:spPr>
        <p:txBody>
          <a:bodyPr wrap="square">
            <a:spAutoFit/>
          </a:bodyPr>
          <a:lstStyle/>
          <a:p>
            <a:pPr marL="457200" indent="-457200">
              <a:buFont typeface="+mj-lt"/>
              <a:buAutoNum type="arabicPeriod"/>
            </a:pPr>
            <a:r>
              <a:rPr lang="en-US" sz="3200" dirty="0">
                <a:solidFill>
                  <a:srgbClr val="FFFFFF"/>
                </a:solidFill>
                <a:latin typeface="Rocket Sans" panose="020B0602020202020204" pitchFamily="34" charset="0"/>
                <a:ea typeface="Rocket Sans" panose="020B0602020202020204" pitchFamily="34" charset="0"/>
              </a:rPr>
              <a:t>In VS Code, open the </a:t>
            </a:r>
            <a:r>
              <a:rPr lang="en-US" sz="3200" dirty="0" err="1">
                <a:solidFill>
                  <a:srgbClr val="FFFFFF"/>
                </a:solidFill>
                <a:latin typeface="Rocket Sans" panose="020B0602020202020204" pitchFamily="34" charset="0"/>
                <a:ea typeface="Rocket Sans" panose="020B0602020202020204" pitchFamily="34" charset="0"/>
              </a:rPr>
              <a:t>main.dart</a:t>
            </a:r>
            <a:r>
              <a:rPr lang="en-US" sz="3200" dirty="0">
                <a:solidFill>
                  <a:srgbClr val="FFFFFF"/>
                </a:solidFill>
                <a:latin typeface="Rocket Sans" panose="020B0602020202020204" pitchFamily="34" charset="0"/>
                <a:ea typeface="Rocket Sans" panose="020B0602020202020204" pitchFamily="34" charset="0"/>
              </a:rPr>
              <a:t> file</a:t>
            </a:r>
          </a:p>
          <a:p>
            <a:pPr marL="457200" indent="-457200">
              <a:buFont typeface="+mj-lt"/>
              <a:buAutoNum type="arabicPeriod"/>
            </a:pPr>
            <a:r>
              <a:rPr lang="en-US" sz="3200" dirty="0">
                <a:solidFill>
                  <a:srgbClr val="FFFFFF"/>
                </a:solidFill>
                <a:latin typeface="Rocket Sans" panose="020B0602020202020204" pitchFamily="34" charset="0"/>
                <a:ea typeface="Rocket Sans" panose="020B0602020202020204" pitchFamily="34" charset="0"/>
              </a:rPr>
              <a:t>Wipe it clean</a:t>
            </a:r>
          </a:p>
          <a:p>
            <a:pPr marL="457200" indent="-457200">
              <a:buFont typeface="+mj-lt"/>
              <a:buAutoNum type="arabicPeriod"/>
            </a:pPr>
            <a:r>
              <a:rPr lang="en-US" sz="3200" dirty="0">
                <a:solidFill>
                  <a:srgbClr val="FFFFFF"/>
                </a:solidFill>
                <a:latin typeface="Rocket Sans" panose="020B0602020202020204" pitchFamily="34" charset="0"/>
                <a:ea typeface="Rocket Sans" panose="020B0602020202020204" pitchFamily="34" charset="0"/>
              </a:rPr>
              <a:t>Add the code below</a:t>
            </a:r>
          </a:p>
        </p:txBody>
      </p:sp>
      <p:sp>
        <p:nvSpPr>
          <p:cNvPr id="5" name="Rectangle 4">
            <a:extLst>
              <a:ext uri="{FF2B5EF4-FFF2-40B4-BE49-F238E27FC236}">
                <a16:creationId xmlns:a16="http://schemas.microsoft.com/office/drawing/2014/main" id="{2D58BC31-B31E-0C49-83AD-7A04FA8A2E21}"/>
              </a:ext>
            </a:extLst>
          </p:cNvPr>
          <p:cNvSpPr/>
          <p:nvPr/>
        </p:nvSpPr>
        <p:spPr>
          <a:xfrm>
            <a:off x="568973" y="3647383"/>
            <a:ext cx="10477399" cy="216518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i="1" noProof="1">
                <a:solidFill>
                  <a:schemeClr val="accent6"/>
                </a:solidFill>
                <a:latin typeface="Menlo" panose="020B0609030804020204" pitchFamily="49" charset="0"/>
                <a:ea typeface="Menlo" panose="020B0609030804020204" pitchFamily="49" charset="0"/>
                <a:cs typeface="Menlo" panose="020B0609030804020204" pitchFamily="49" charset="0"/>
              </a:rPr>
              <a:t>//Example 1</a:t>
            </a:r>
          </a:p>
          <a:p>
            <a:r>
              <a:rPr lang="en-US" sz="2800" noProof="1">
                <a:latin typeface="Menlo" panose="020B0609030804020204" pitchFamily="49" charset="0"/>
                <a:ea typeface="Menlo" panose="020B0609030804020204" pitchFamily="49" charset="0"/>
                <a:cs typeface="Menlo" panose="020B0609030804020204" pitchFamily="49" charset="0"/>
              </a:rPr>
              <a:t>import 'package:flutter/material.dart';</a:t>
            </a:r>
          </a:p>
          <a:p>
            <a:endParaRPr lang="en-US" sz="2800" noProof="1">
              <a:latin typeface="Menlo" panose="020B0609030804020204" pitchFamily="49" charset="0"/>
              <a:ea typeface="Menlo" panose="020B0609030804020204" pitchFamily="49" charset="0"/>
              <a:cs typeface="Menlo" panose="020B0609030804020204" pitchFamily="49" charset="0"/>
            </a:endParaRPr>
          </a:p>
          <a:p>
            <a:r>
              <a:rPr lang="en-US" sz="2800" noProof="1">
                <a:latin typeface="Menlo" panose="020B0609030804020204" pitchFamily="49" charset="0"/>
                <a:ea typeface="Menlo" panose="020B0609030804020204" pitchFamily="49" charset="0"/>
                <a:cs typeface="Menlo" panose="020B0609030804020204" pitchFamily="49" charset="0"/>
              </a:rPr>
              <a:t>void main() {}</a:t>
            </a:r>
          </a:p>
        </p:txBody>
      </p:sp>
    </p:spTree>
    <p:extLst>
      <p:ext uri="{BB962C8B-B14F-4D97-AF65-F5344CB8AC3E}">
        <p14:creationId xmlns:p14="http://schemas.microsoft.com/office/powerpoint/2010/main" val="2294701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attach something to the screen</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2" y="1640958"/>
            <a:ext cx="9330401" cy="1077218"/>
          </a:xfrm>
          <a:prstGeom prst="rect">
            <a:avLst/>
          </a:prstGeom>
        </p:spPr>
        <p:txBody>
          <a:bodyPr wrap="square">
            <a:spAutoFit/>
          </a:bodyPr>
          <a:lstStyle/>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The </a:t>
            </a:r>
            <a:r>
              <a:rPr lang="en-US" sz="3200" dirty="0" err="1">
                <a:solidFill>
                  <a:srgbClr val="FFFFFF"/>
                </a:solidFill>
                <a:latin typeface="Rocket Sans" panose="020B0602020202020204" pitchFamily="34" charset="0"/>
                <a:ea typeface="Rocket Sans" panose="020B0602020202020204" pitchFamily="34" charset="0"/>
              </a:rPr>
              <a:t>runApp</a:t>
            </a:r>
            <a:r>
              <a:rPr lang="en-US" sz="3200" dirty="0">
                <a:solidFill>
                  <a:srgbClr val="FFFFFF"/>
                </a:solidFill>
                <a:latin typeface="Rocket Sans" panose="020B0602020202020204" pitchFamily="34" charset="0"/>
                <a:ea typeface="Rocket Sans" panose="020B0602020202020204" pitchFamily="34" charset="0"/>
              </a:rPr>
              <a:t> method</a:t>
            </a:r>
          </a:p>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In Dart, ‘=&gt;’ is equivalent to {return expr};</a:t>
            </a:r>
          </a:p>
        </p:txBody>
      </p:sp>
      <p:sp>
        <p:nvSpPr>
          <p:cNvPr id="5" name="Rectangle 4">
            <a:extLst>
              <a:ext uri="{FF2B5EF4-FFF2-40B4-BE49-F238E27FC236}">
                <a16:creationId xmlns:a16="http://schemas.microsoft.com/office/drawing/2014/main" id="{2D58BC31-B31E-0C49-83AD-7A04FA8A2E21}"/>
              </a:ext>
            </a:extLst>
          </p:cNvPr>
          <p:cNvSpPr/>
          <p:nvPr/>
        </p:nvSpPr>
        <p:spPr>
          <a:xfrm>
            <a:off x="568973" y="2999688"/>
            <a:ext cx="10477399" cy="236838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800" i="1" dirty="0">
                <a:solidFill>
                  <a:schemeClr val="accent6"/>
                </a:solidFill>
                <a:latin typeface="Menlo" panose="020B0609030804020204" pitchFamily="49" charset="0"/>
                <a:ea typeface="Menlo" panose="020B0609030804020204" pitchFamily="49" charset="0"/>
                <a:cs typeface="Menlo" panose="020B0609030804020204" pitchFamily="49" charset="0"/>
              </a:rPr>
              <a:t>/Example 2</a:t>
            </a:r>
            <a:endPar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import </a:t>
            </a:r>
            <a:r>
              <a:rPr lang="en-US" sz="2800" noProof="1">
                <a:latin typeface="Menlo" panose="020B0609030804020204" pitchFamily="49" charset="0"/>
                <a:ea typeface="Menlo" panose="020B0609030804020204" pitchFamily="49" charset="0"/>
                <a:cs typeface="Menlo" panose="020B0609030804020204" pitchFamily="49" charset="0"/>
              </a:rPr>
              <a:t>'package</a:t>
            </a:r>
            <a:r>
              <a:rPr lang="en-US" sz="2800" dirty="0">
                <a:latin typeface="Menlo" panose="020B0609030804020204" pitchFamily="49" charset="0"/>
                <a:ea typeface="Menlo" panose="020B0609030804020204" pitchFamily="49" charset="0"/>
                <a:cs typeface="Menlo" panose="020B0609030804020204" pitchFamily="49" charset="0"/>
              </a:rPr>
              <a:t>:flutter/</a:t>
            </a:r>
            <a:r>
              <a:rPr lang="en-US" sz="2800" dirty="0" err="1">
                <a:latin typeface="Menlo" panose="020B0609030804020204" pitchFamily="49" charset="0"/>
                <a:ea typeface="Menlo" panose="020B0609030804020204" pitchFamily="49" charset="0"/>
                <a:cs typeface="Menlo" panose="020B0609030804020204" pitchFamily="49" charset="0"/>
              </a:rPr>
              <a:t>material.dart</a:t>
            </a:r>
            <a:r>
              <a:rPr lang="en-US" sz="2800" dirty="0">
                <a:latin typeface="Menlo" panose="020B0609030804020204" pitchFamily="49" charset="0"/>
                <a:ea typeface="Menlo" panose="020B0609030804020204" pitchFamily="49" charset="0"/>
                <a:cs typeface="Menlo" panose="020B0609030804020204" pitchFamily="49" charset="0"/>
              </a:rPr>
              <a:t>';</a:t>
            </a:r>
          </a:p>
          <a:p>
            <a:b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br>
            <a:endParaRPr lang="en-US" sz="2800" dirty="0">
              <a:highlight>
                <a:srgbClr val="FFFF00"/>
              </a:highlight>
              <a:latin typeface="Menlo" panose="020B0609030804020204" pitchFamily="49" charset="0"/>
              <a:ea typeface="Menlo" panose="020B0609030804020204" pitchFamily="49" charset="0"/>
              <a:cs typeface="Menlo" panose="020B0609030804020204" pitchFamily="49" charset="0"/>
            </a:endParaRP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void main() =&gt;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runApp</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(&lt;Widget&gt;);</a:t>
            </a:r>
          </a:p>
        </p:txBody>
      </p:sp>
    </p:spTree>
    <p:extLst>
      <p:ext uri="{BB962C8B-B14F-4D97-AF65-F5344CB8AC3E}">
        <p14:creationId xmlns:p14="http://schemas.microsoft.com/office/powerpoint/2010/main" val="3377106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3</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568973" y="994628"/>
            <a:ext cx="3796232" cy="830997"/>
          </a:xfrm>
          <a:prstGeom prst="rect">
            <a:avLst/>
          </a:prstGeom>
          <a:noFill/>
        </p:spPr>
        <p:txBody>
          <a:bodyPr wrap="none" rtlCol="0">
            <a:spAutoFit/>
          </a:bodyPr>
          <a:lstStyle/>
          <a:p>
            <a:r>
              <a:rPr lang="en-US" sz="4800" b="1" dirty="0">
                <a:solidFill>
                  <a:schemeClr val="bg1"/>
                </a:solidFill>
                <a:latin typeface="Rocket Sans" panose="020B0602020202020204" pitchFamily="34" charset="0"/>
                <a:ea typeface="Rocket Sans" panose="020B0602020202020204" pitchFamily="34" charset="0"/>
              </a:rPr>
              <a:t>The Agenda</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1076445" y="1945967"/>
            <a:ext cx="10062609" cy="4524315"/>
          </a:xfrm>
          <a:prstGeom prst="rect">
            <a:avLst/>
          </a:prstGeom>
        </p:spPr>
        <p:txBody>
          <a:bodyPr wrap="square">
            <a:spAutoFit/>
          </a:bodyPr>
          <a:lstStyle/>
          <a:p>
            <a:pPr marL="514350" indent="-514350">
              <a:buFont typeface="+mj-lt"/>
              <a:buAutoNum type="arabicPeriod"/>
            </a:pPr>
            <a:r>
              <a:rPr lang="en-US" sz="3200" dirty="0">
                <a:solidFill>
                  <a:srgbClr val="FFFFFF"/>
                </a:solidFill>
                <a:latin typeface="Rocket Sans" panose="020B0602020202020204" pitchFamily="34" charset="0"/>
              </a:rPr>
              <a:t>Flutter</a:t>
            </a:r>
          </a:p>
          <a:p>
            <a:pPr marL="914400" lvl="1" indent="-457200">
              <a:buFont typeface="Arial" panose="020B0604020202020204" pitchFamily="34" charset="0"/>
              <a:buChar char="•"/>
            </a:pPr>
            <a:r>
              <a:rPr lang="en-US" sz="3200" dirty="0">
                <a:solidFill>
                  <a:srgbClr val="FFFFFF"/>
                </a:solidFill>
                <a:latin typeface="Rocket Sans" panose="020B0602020202020204" pitchFamily="34" charset="0"/>
              </a:rPr>
              <a:t>What, why, how</a:t>
            </a:r>
          </a:p>
          <a:p>
            <a:pPr marL="457200" indent="-457200">
              <a:buFont typeface="+mj-lt"/>
              <a:buAutoNum type="arabicPeriod"/>
            </a:pPr>
            <a:r>
              <a:rPr lang="en-US" sz="3200" dirty="0">
                <a:solidFill>
                  <a:srgbClr val="FFFFFF"/>
                </a:solidFill>
                <a:latin typeface="Rocket Sans" panose="020B0602020202020204" pitchFamily="34" charset="0"/>
              </a:rPr>
              <a:t>Dart</a:t>
            </a:r>
          </a:p>
          <a:p>
            <a:pPr marL="914400" lvl="1" indent="-457200">
              <a:buFont typeface="Arial" panose="020B0604020202020204" pitchFamily="34" charset="0"/>
              <a:buChar char="•"/>
            </a:pPr>
            <a:r>
              <a:rPr lang="en-US" sz="3200" dirty="0">
                <a:solidFill>
                  <a:srgbClr val="FFFFFF"/>
                </a:solidFill>
                <a:latin typeface="Rocket Sans" panose="020B0602020202020204" pitchFamily="34" charset="0"/>
              </a:rPr>
              <a:t>What, why, how</a:t>
            </a:r>
          </a:p>
          <a:p>
            <a:pPr marL="457200" indent="-457200">
              <a:buFont typeface="+mj-lt"/>
              <a:buAutoNum type="arabicPeriod"/>
            </a:pPr>
            <a:r>
              <a:rPr lang="en-US" sz="3200" dirty="0">
                <a:solidFill>
                  <a:srgbClr val="FFFFFF"/>
                </a:solidFill>
                <a:latin typeface="Rocket Sans" panose="020B0602020202020204" pitchFamily="34" charset="0"/>
              </a:rPr>
              <a:t>What are we building today?</a:t>
            </a:r>
          </a:p>
          <a:p>
            <a:pPr marL="457200" indent="-457200">
              <a:buFont typeface="+mj-lt"/>
              <a:buAutoNum type="arabicPeriod"/>
            </a:pPr>
            <a:r>
              <a:rPr lang="en-US" sz="3200" dirty="0">
                <a:solidFill>
                  <a:srgbClr val="FFFFFF"/>
                </a:solidFill>
                <a:latin typeface="Rocket Sans" panose="020B0602020202020204" pitchFamily="34" charset="0"/>
              </a:rPr>
              <a:t>What does it use?</a:t>
            </a:r>
          </a:p>
          <a:p>
            <a:pPr marL="457200" indent="-457200">
              <a:buFont typeface="+mj-lt"/>
              <a:buAutoNum type="arabicPeriod"/>
            </a:pPr>
            <a:r>
              <a:rPr lang="en-US" sz="3200" dirty="0">
                <a:solidFill>
                  <a:srgbClr val="FFFFFF"/>
                </a:solidFill>
                <a:latin typeface="Rocket Sans" panose="020B0602020202020204" pitchFamily="34" charset="0"/>
              </a:rPr>
              <a:t>Let’s setup our environments!</a:t>
            </a:r>
          </a:p>
          <a:p>
            <a:br>
              <a:rPr lang="en-US" sz="3200" dirty="0">
                <a:solidFill>
                  <a:srgbClr val="FFFFFF"/>
                </a:solidFill>
                <a:latin typeface="Rocket Sans" panose="020B0602020202020204" pitchFamily="34" charset="0"/>
              </a:rPr>
            </a:br>
            <a:endParaRPr lang="en-US" sz="3200" dirty="0">
              <a:solidFill>
                <a:srgbClr val="FFFFFF"/>
              </a:solidFill>
              <a:effectLst/>
              <a:latin typeface="Rocket Sans" panose="020B0602020202020204" pitchFamily="34" charset="0"/>
            </a:endParaRPr>
          </a:p>
        </p:txBody>
      </p:sp>
    </p:spTree>
    <p:extLst>
      <p:ext uri="{BB962C8B-B14F-4D97-AF65-F5344CB8AC3E}">
        <p14:creationId xmlns:p14="http://schemas.microsoft.com/office/powerpoint/2010/main" val="4215751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309688-6396-644C-9888-C6D6F343DE77}"/>
              </a:ext>
            </a:extLst>
          </p:cNvPr>
          <p:cNvPicPr>
            <a:picLocks noChangeAspect="1"/>
          </p:cNvPicPr>
          <p:nvPr/>
        </p:nvPicPr>
        <p:blipFill>
          <a:blip r:embed="rId3"/>
          <a:stretch>
            <a:fillRect/>
          </a:stretch>
        </p:blipFill>
        <p:spPr>
          <a:xfrm>
            <a:off x="1149220" y="0"/>
            <a:ext cx="4196953" cy="6858000"/>
          </a:xfrm>
          <a:prstGeom prst="rect">
            <a:avLst/>
          </a:prstGeom>
        </p:spPr>
      </p:pic>
      <p:sp>
        <p:nvSpPr>
          <p:cNvPr id="8" name="TextBox 7">
            <a:extLst>
              <a:ext uri="{FF2B5EF4-FFF2-40B4-BE49-F238E27FC236}">
                <a16:creationId xmlns:a16="http://schemas.microsoft.com/office/drawing/2014/main" id="{9E16925F-AF6F-0B4E-B7C7-1186BA26B784}"/>
              </a:ext>
            </a:extLst>
          </p:cNvPr>
          <p:cNvSpPr txBox="1"/>
          <p:nvPr/>
        </p:nvSpPr>
        <p:spPr>
          <a:xfrm>
            <a:off x="5950917" y="1679358"/>
            <a:ext cx="3589118" cy="2308324"/>
          </a:xfrm>
          <a:prstGeom prst="rect">
            <a:avLst/>
          </a:prstGeom>
          <a:noFill/>
        </p:spPr>
        <p:txBody>
          <a:bodyPr wrap="square" rtlCol="0">
            <a:spAutoFit/>
          </a:bodyPr>
          <a:lstStyle/>
          <a:p>
            <a:r>
              <a:rPr lang="en-US" sz="4800" b="1" i="1" dirty="0">
                <a:solidFill>
                  <a:schemeClr val="bg1"/>
                </a:solidFill>
                <a:latin typeface="Rocket Sans" panose="020B0602020202020204" pitchFamily="34" charset="0"/>
                <a:ea typeface="Rocket Sans" panose="020B0602020202020204" pitchFamily="34" charset="0"/>
              </a:rPr>
              <a:t>‘Let’s talk about Widgets’</a:t>
            </a:r>
            <a:endParaRPr lang="en-US" sz="3600" i="1"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965958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Widgets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1640958"/>
            <a:ext cx="8123082" cy="1569660"/>
          </a:xfrm>
          <a:prstGeom prst="rect">
            <a:avLst/>
          </a:prstGeom>
        </p:spPr>
        <p:txBody>
          <a:bodyPr wrap="square">
            <a:spAutoFit/>
          </a:bodyPr>
          <a:lstStyle/>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Everything is a widget</a:t>
            </a:r>
          </a:p>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Stateless Widgets</a:t>
            </a:r>
          </a:p>
          <a:p>
            <a:pPr marL="342900" indent="-342900">
              <a:buFont typeface="Arial" panose="020B0604020202020204" pitchFamily="34" charset="0"/>
              <a:buChar char="•"/>
            </a:pPr>
            <a:r>
              <a:rPr lang="en-US" sz="3200" dirty="0">
                <a:solidFill>
                  <a:srgbClr val="FFFFFF"/>
                </a:solidFill>
                <a:latin typeface="Rocket Sans" panose="020B0602020202020204" pitchFamily="34" charset="0"/>
                <a:ea typeface="Rocket Sans" panose="020B0602020202020204" pitchFamily="34" charset="0"/>
              </a:rPr>
              <a:t>Stateful Widgets</a:t>
            </a:r>
          </a:p>
        </p:txBody>
      </p:sp>
      <p:sp>
        <p:nvSpPr>
          <p:cNvPr id="5" name="Rectangle 4">
            <a:extLst>
              <a:ext uri="{FF2B5EF4-FFF2-40B4-BE49-F238E27FC236}">
                <a16:creationId xmlns:a16="http://schemas.microsoft.com/office/drawing/2014/main" id="{2D58BC31-B31E-0C49-83AD-7A04FA8A2E21}"/>
              </a:ext>
            </a:extLst>
          </p:cNvPr>
          <p:cNvSpPr/>
          <p:nvPr/>
        </p:nvSpPr>
        <p:spPr>
          <a:xfrm>
            <a:off x="568973" y="3771900"/>
            <a:ext cx="10477399" cy="186436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400" dirty="0">
                <a:latin typeface="Menlo" panose="020B0609030804020204" pitchFamily="49" charset="0"/>
                <a:ea typeface="Menlo" panose="020B0609030804020204" pitchFamily="49" charset="0"/>
                <a:cs typeface="Menlo" panose="020B0609030804020204" pitchFamily="49" charset="0"/>
              </a:rPr>
              <a:t>class </a:t>
            </a:r>
            <a:r>
              <a:rPr lang="en-US" sz="2400" dirty="0" err="1">
                <a:latin typeface="Menlo" panose="020B0609030804020204" pitchFamily="49" charset="0"/>
                <a:ea typeface="Menlo" panose="020B0609030804020204" pitchFamily="49" charset="0"/>
                <a:cs typeface="Menlo" panose="020B0609030804020204" pitchFamily="49" charset="0"/>
              </a:rPr>
              <a:t>StatelessWidgetExample</a:t>
            </a:r>
            <a:r>
              <a:rPr lang="en-US" sz="2400" dirty="0">
                <a:latin typeface="Menlo" panose="020B0609030804020204" pitchFamily="49" charset="0"/>
                <a:ea typeface="Menlo" panose="020B0609030804020204" pitchFamily="49" charset="0"/>
                <a:cs typeface="Menlo" panose="020B0609030804020204" pitchFamily="49" charset="0"/>
              </a:rPr>
              <a:t> extends </a:t>
            </a:r>
            <a:r>
              <a:rPr lang="en-US" sz="2400" dirty="0" err="1">
                <a:latin typeface="Menlo" panose="020B0609030804020204" pitchFamily="49" charset="0"/>
                <a:ea typeface="Menlo" panose="020B0609030804020204" pitchFamily="49" charset="0"/>
                <a:cs typeface="Menlo" panose="020B0609030804020204" pitchFamily="49" charset="0"/>
              </a:rPr>
              <a:t>StatelessWidget</a:t>
            </a:r>
            <a:r>
              <a:rPr lang="en-US" sz="2400" dirty="0">
                <a:latin typeface="Menlo" panose="020B0609030804020204" pitchFamily="49" charset="0"/>
                <a:ea typeface="Menlo" panose="020B0609030804020204" pitchFamily="49" charset="0"/>
                <a:cs typeface="Menlo" panose="020B0609030804020204" pitchFamily="49" charset="0"/>
              </a:rPr>
              <a:t>{};</a:t>
            </a:r>
          </a:p>
          <a:p>
            <a:br>
              <a:rPr lang="en-US" sz="2400" dirty="0">
                <a:latin typeface="Menlo" panose="020B0609030804020204" pitchFamily="49" charset="0"/>
                <a:ea typeface="Menlo" panose="020B0609030804020204" pitchFamily="49" charset="0"/>
                <a:cs typeface="Menlo" panose="020B0609030804020204" pitchFamily="49" charset="0"/>
              </a:rPr>
            </a:br>
            <a:endParaRPr lang="en-US" sz="2400" dirty="0">
              <a:latin typeface="Menlo" panose="020B0609030804020204" pitchFamily="49" charset="0"/>
              <a:ea typeface="Menlo" panose="020B0609030804020204" pitchFamily="49" charset="0"/>
              <a:cs typeface="Menlo" panose="020B0609030804020204" pitchFamily="49" charset="0"/>
            </a:endParaRPr>
          </a:p>
          <a:p>
            <a:r>
              <a:rPr lang="en-US" sz="2400" dirty="0">
                <a:latin typeface="Menlo" panose="020B0609030804020204" pitchFamily="49" charset="0"/>
                <a:ea typeface="Menlo" panose="020B0609030804020204" pitchFamily="49" charset="0"/>
                <a:cs typeface="Menlo" panose="020B0609030804020204" pitchFamily="49" charset="0"/>
              </a:rPr>
              <a:t>class </a:t>
            </a:r>
            <a:r>
              <a:rPr lang="en-US" sz="2400" dirty="0" err="1">
                <a:latin typeface="Menlo" panose="020B0609030804020204" pitchFamily="49" charset="0"/>
                <a:ea typeface="Menlo" panose="020B0609030804020204" pitchFamily="49" charset="0"/>
                <a:cs typeface="Menlo" panose="020B0609030804020204" pitchFamily="49" charset="0"/>
              </a:rPr>
              <a:t>StateFullWidgetExample</a:t>
            </a:r>
            <a:r>
              <a:rPr lang="en-US" sz="2400" dirty="0">
                <a:latin typeface="Menlo" panose="020B0609030804020204" pitchFamily="49" charset="0"/>
                <a:ea typeface="Menlo" panose="020B0609030804020204" pitchFamily="49" charset="0"/>
                <a:cs typeface="Menlo" panose="020B0609030804020204" pitchFamily="49" charset="0"/>
              </a:rPr>
              <a:t> extends </a:t>
            </a:r>
            <a:r>
              <a:rPr lang="en-US" sz="2400" dirty="0" err="1">
                <a:latin typeface="Menlo" panose="020B0609030804020204" pitchFamily="49" charset="0"/>
                <a:ea typeface="Menlo" panose="020B0609030804020204" pitchFamily="49" charset="0"/>
                <a:cs typeface="Menlo" panose="020B0609030804020204" pitchFamily="49" charset="0"/>
              </a:rPr>
              <a:t>StatefulWidget</a:t>
            </a:r>
            <a:r>
              <a:rPr lang="en-US" sz="24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009842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315912"/>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create our first Widget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277471"/>
            <a:ext cx="10551745" cy="450356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40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400" i="1" dirty="0">
                <a:solidFill>
                  <a:schemeClr val="accent6"/>
                </a:solidFill>
                <a:latin typeface="Menlo" panose="020B0609030804020204" pitchFamily="49" charset="0"/>
                <a:ea typeface="Menlo" panose="020B0609030804020204" pitchFamily="49" charset="0"/>
                <a:cs typeface="Menlo" panose="020B0609030804020204" pitchFamily="49" charset="0"/>
              </a:rPr>
              <a:t>/Example 3</a:t>
            </a:r>
            <a:endParaRPr lang="en-US" sz="2400" dirty="0">
              <a:solidFill>
                <a:schemeClr val="accent6"/>
              </a:solidFill>
              <a:latin typeface="Menlo" panose="020B0609030804020204" pitchFamily="49" charset="0"/>
              <a:ea typeface="Menlo" panose="020B0609030804020204" pitchFamily="49" charset="0"/>
              <a:cs typeface="Menlo" panose="020B0609030804020204" pitchFamily="49" charset="0"/>
            </a:endParaRPr>
          </a:p>
          <a:p>
            <a:r>
              <a:rPr lang="en-US" sz="2400" dirty="0">
                <a:latin typeface="Menlo" panose="020B0609030804020204" pitchFamily="49" charset="0"/>
                <a:ea typeface="Menlo" panose="020B0609030804020204" pitchFamily="49" charset="0"/>
                <a:cs typeface="Menlo" panose="020B0609030804020204" pitchFamily="49" charset="0"/>
              </a:rPr>
              <a:t>import '</a:t>
            </a:r>
            <a:r>
              <a:rPr lang="en-US" sz="2400" dirty="0" err="1">
                <a:latin typeface="Menlo" panose="020B0609030804020204" pitchFamily="49" charset="0"/>
                <a:ea typeface="Menlo" panose="020B0609030804020204" pitchFamily="49" charset="0"/>
                <a:cs typeface="Menlo" panose="020B0609030804020204" pitchFamily="49" charset="0"/>
              </a:rPr>
              <a:t>package:flutter</a:t>
            </a:r>
            <a:r>
              <a:rPr lang="en-US" sz="2400" dirty="0">
                <a:latin typeface="Menlo" panose="020B0609030804020204" pitchFamily="49" charset="0"/>
                <a:ea typeface="Menlo" panose="020B0609030804020204" pitchFamily="49" charset="0"/>
                <a:cs typeface="Menlo" panose="020B0609030804020204" pitchFamily="49" charset="0"/>
              </a:rPr>
              <a:t>/</a:t>
            </a:r>
            <a:r>
              <a:rPr lang="en-US" sz="2400" dirty="0" err="1">
                <a:latin typeface="Menlo" panose="020B0609030804020204" pitchFamily="49" charset="0"/>
                <a:ea typeface="Menlo" panose="020B0609030804020204" pitchFamily="49" charset="0"/>
                <a:cs typeface="Menlo" panose="020B0609030804020204" pitchFamily="49" charset="0"/>
              </a:rPr>
              <a:t>material.dart</a:t>
            </a:r>
            <a:r>
              <a:rPr lang="en-US" sz="2400" dirty="0">
                <a:latin typeface="Menlo" panose="020B0609030804020204" pitchFamily="49" charset="0"/>
                <a:ea typeface="Menlo" panose="020B0609030804020204" pitchFamily="49" charset="0"/>
                <a:cs typeface="Menlo" panose="020B0609030804020204" pitchFamily="49" charset="0"/>
              </a:rPr>
              <a:t>';</a:t>
            </a:r>
          </a:p>
          <a:p>
            <a:endParaRPr lang="en-US" sz="2400" dirty="0">
              <a:latin typeface="Menlo" panose="020B0609030804020204" pitchFamily="49" charset="0"/>
              <a:ea typeface="Menlo" panose="020B0609030804020204" pitchFamily="49" charset="0"/>
              <a:cs typeface="Menlo" panose="020B0609030804020204" pitchFamily="49" charset="0"/>
            </a:endParaRPr>
          </a:p>
          <a:p>
            <a:r>
              <a:rPr lang="en-US" sz="2400" dirty="0">
                <a:latin typeface="Menlo" panose="020B0609030804020204" pitchFamily="49" charset="0"/>
                <a:ea typeface="Menlo" panose="020B0609030804020204" pitchFamily="49" charset="0"/>
                <a:cs typeface="Menlo" panose="020B0609030804020204" pitchFamily="49" charset="0"/>
              </a:rPr>
              <a:t>void main() =&gt; </a:t>
            </a:r>
            <a:r>
              <a:rPr lang="en-US" sz="2400" dirty="0" err="1">
                <a:latin typeface="Menlo" panose="020B0609030804020204" pitchFamily="49" charset="0"/>
                <a:ea typeface="Menlo" panose="020B0609030804020204" pitchFamily="49" charset="0"/>
                <a:cs typeface="Menlo" panose="020B0609030804020204" pitchFamily="49" charset="0"/>
              </a:rPr>
              <a:t>runApp</a:t>
            </a:r>
            <a:r>
              <a:rPr lang="en-US" sz="2400" dirty="0">
                <a:latin typeface="Menlo" panose="020B0609030804020204" pitchFamily="49" charset="0"/>
                <a:ea typeface="Menlo" panose="020B0609030804020204" pitchFamily="49" charset="0"/>
                <a:cs typeface="Menlo" panose="020B0609030804020204" pitchFamily="49" charset="0"/>
              </a:rPr>
              <a:t>(</a:t>
            </a:r>
            <a:r>
              <a:rPr lang="en-US" sz="2400" dirty="0" err="1">
                <a:latin typeface="Menlo" panose="020B0609030804020204" pitchFamily="49" charset="0"/>
                <a:ea typeface="Menlo" panose="020B0609030804020204" pitchFamily="49" charset="0"/>
                <a:cs typeface="Menlo" panose="020B0609030804020204" pitchFamily="49" charset="0"/>
              </a:rPr>
              <a:t>MyApp</a:t>
            </a:r>
            <a:r>
              <a:rPr lang="en-US" sz="2400" dirty="0">
                <a:latin typeface="Menlo" panose="020B0609030804020204" pitchFamily="49" charset="0"/>
                <a:ea typeface="Menlo" panose="020B0609030804020204" pitchFamily="49" charset="0"/>
                <a:cs typeface="Menlo" panose="020B0609030804020204" pitchFamily="49" charset="0"/>
              </a:rPr>
              <a:t>());</a:t>
            </a:r>
          </a:p>
          <a:p>
            <a:endParaRPr lang="en-US" sz="2400" dirty="0">
              <a:latin typeface="Menlo" panose="020B0609030804020204" pitchFamily="49" charset="0"/>
              <a:ea typeface="Menlo" panose="020B0609030804020204" pitchFamily="49" charset="0"/>
              <a:cs typeface="Menlo" panose="020B0609030804020204" pitchFamily="49" charset="0"/>
            </a:endParaRP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class </a:t>
            </a:r>
            <a:r>
              <a:rPr lang="en-US" sz="2400" dirty="0" err="1">
                <a:highlight>
                  <a:srgbClr val="FFFF00"/>
                </a:highlight>
                <a:latin typeface="Menlo" panose="020B0609030804020204" pitchFamily="49" charset="0"/>
                <a:ea typeface="Menlo" panose="020B0609030804020204" pitchFamily="49" charset="0"/>
                <a:cs typeface="Menlo" panose="020B0609030804020204" pitchFamily="49" charset="0"/>
              </a:rPr>
              <a:t>MyApp</a:t>
            </a:r>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extends </a:t>
            </a:r>
            <a:r>
              <a:rPr lang="en-US" sz="2400" dirty="0" err="1">
                <a:highlight>
                  <a:srgbClr val="FFFF00"/>
                </a:highlight>
                <a:latin typeface="Menlo" panose="020B0609030804020204" pitchFamily="49" charset="0"/>
                <a:ea typeface="Menlo" panose="020B0609030804020204" pitchFamily="49" charset="0"/>
                <a:cs typeface="Menlo" panose="020B0609030804020204" pitchFamily="49" charset="0"/>
              </a:rPr>
              <a:t>StatelessWidget</a:t>
            </a:r>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@override</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Widget build(</a:t>
            </a:r>
            <a:r>
              <a:rPr lang="en-US" sz="2400" dirty="0" err="1">
                <a:highlight>
                  <a:srgbClr val="FFFF00"/>
                </a:highlight>
                <a:latin typeface="Menlo" panose="020B0609030804020204" pitchFamily="49" charset="0"/>
                <a:ea typeface="Menlo" panose="020B0609030804020204" pitchFamily="49" charset="0"/>
                <a:cs typeface="Menlo" panose="020B0609030804020204" pitchFamily="49" charset="0"/>
              </a:rPr>
              <a:t>BuildContext</a:t>
            </a:r>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context) {</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 TODO: implement build</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return null;</a:t>
            </a:r>
          </a:p>
          <a:p>
            <a:r>
              <a:rPr lang="en-US" sz="24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4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106784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some Material Design</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787450"/>
            <a:ext cx="10477399" cy="363799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a:t>
            </a:r>
            <a:r>
              <a:rPr lang="en-US" sz="2800" i="1" dirty="0">
                <a:solidFill>
                  <a:schemeClr val="accent6"/>
                </a:solidFill>
                <a:latin typeface="Menlo" panose="020B0609030804020204" pitchFamily="49" charset="0"/>
                <a:ea typeface="Menlo" panose="020B0609030804020204" pitchFamily="49" charset="0"/>
                <a:cs typeface="Menlo" panose="020B0609030804020204" pitchFamily="49" charset="0"/>
              </a:rPr>
              <a:t>/Example 4</a:t>
            </a:r>
            <a:endPar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 @override</a:t>
            </a:r>
          </a:p>
          <a:p>
            <a:r>
              <a:rPr lang="en-US" sz="2800" dirty="0">
                <a:latin typeface="Menlo" panose="020B0609030804020204" pitchFamily="49" charset="0"/>
                <a:ea typeface="Menlo" panose="020B0609030804020204" pitchFamily="49" charset="0"/>
                <a:cs typeface="Menlo" panose="020B0609030804020204" pitchFamily="49" charset="0"/>
              </a:rPr>
              <a:t>  Widget build(</a:t>
            </a:r>
            <a:r>
              <a:rPr lang="en-US" sz="2800" dirty="0" err="1">
                <a:latin typeface="Menlo" panose="020B0609030804020204" pitchFamily="49" charset="0"/>
                <a:ea typeface="Menlo" panose="020B0609030804020204" pitchFamily="49" charset="0"/>
                <a:cs typeface="Menlo" panose="020B0609030804020204" pitchFamily="49" charset="0"/>
              </a:rPr>
              <a:t>BuildContext</a:t>
            </a:r>
            <a:r>
              <a:rPr lang="en-US" sz="2800" dirty="0">
                <a:latin typeface="Menlo" panose="020B0609030804020204" pitchFamily="49" charset="0"/>
                <a:ea typeface="Menlo" panose="020B0609030804020204" pitchFamily="49" charset="0"/>
                <a:cs typeface="Menlo" panose="020B0609030804020204" pitchFamily="49" charset="0"/>
              </a:rPr>
              <a:t> context) {</a:t>
            </a:r>
          </a:p>
          <a:p>
            <a:r>
              <a:rPr lang="en-US" sz="2800" dirty="0">
                <a:latin typeface="Menlo" panose="020B0609030804020204" pitchFamily="49" charset="0"/>
                <a:ea typeface="Menlo" panose="020B0609030804020204" pitchFamily="49" charset="0"/>
                <a:cs typeface="Menlo" panose="020B0609030804020204" pitchFamily="49" charset="0"/>
              </a:rPr>
              <a:t>    return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MaterialApp</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title: ‘CUCSC Conference’,</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a:t>
            </a: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51180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309688-6396-644C-9888-C6D6F343DE77}"/>
              </a:ext>
            </a:extLst>
          </p:cNvPr>
          <p:cNvPicPr>
            <a:picLocks noChangeAspect="1"/>
          </p:cNvPicPr>
          <p:nvPr/>
        </p:nvPicPr>
        <p:blipFill>
          <a:blip r:embed="rId3"/>
          <a:stretch>
            <a:fillRect/>
          </a:stretch>
        </p:blipFill>
        <p:spPr>
          <a:xfrm>
            <a:off x="1149220" y="-1"/>
            <a:ext cx="4222879" cy="6900365"/>
          </a:xfrm>
          <a:prstGeom prst="rect">
            <a:avLst/>
          </a:prstGeom>
        </p:spPr>
      </p:pic>
      <p:sp>
        <p:nvSpPr>
          <p:cNvPr id="8" name="TextBox 7">
            <a:extLst>
              <a:ext uri="{FF2B5EF4-FFF2-40B4-BE49-F238E27FC236}">
                <a16:creationId xmlns:a16="http://schemas.microsoft.com/office/drawing/2014/main" id="{9E16925F-AF6F-0B4E-B7C7-1186BA26B784}"/>
              </a:ext>
            </a:extLst>
          </p:cNvPr>
          <p:cNvSpPr txBox="1"/>
          <p:nvPr/>
        </p:nvSpPr>
        <p:spPr>
          <a:xfrm>
            <a:off x="5372099" y="1692058"/>
            <a:ext cx="4642110" cy="3046988"/>
          </a:xfrm>
          <a:prstGeom prst="rect">
            <a:avLst/>
          </a:prstGeom>
          <a:noFill/>
        </p:spPr>
        <p:txBody>
          <a:bodyPr wrap="square" rtlCol="0">
            <a:spAutoFit/>
          </a:bodyPr>
          <a:lstStyle/>
          <a:p>
            <a:r>
              <a:rPr lang="en-US" sz="4800" b="1" i="1" dirty="0">
                <a:solidFill>
                  <a:schemeClr val="bg1"/>
                </a:solidFill>
                <a:latin typeface="Rocket Sans" panose="020B0602020202020204" pitchFamily="34" charset="0"/>
                <a:ea typeface="Rocket Sans" panose="020B0602020202020204" pitchFamily="34" charset="0"/>
              </a:rPr>
              <a:t>‘Exciting Stuff! Let’s talk about Constructors!’</a:t>
            </a:r>
            <a:endParaRPr lang="en-US" sz="3600" i="1"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3747483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7891855"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Widgets &amp; Constructors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2182505"/>
            <a:ext cx="10982051" cy="2492990"/>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Positional and Named Parameters</a:t>
            </a:r>
          </a:p>
          <a:p>
            <a:pPr marL="457200" indent="-457200">
              <a:buFont typeface="Arial" panose="020B0604020202020204" pitchFamily="34" charset="0"/>
              <a:buChar char="•"/>
            </a:pPr>
            <a:endParaRPr lang="en-US" sz="3200" dirty="0">
              <a:solidFill>
                <a:schemeClr val="bg1"/>
              </a:solidFill>
              <a:latin typeface="Rocket Sans" panose="020B0602020202020204" pitchFamily="34" charset="0"/>
              <a:ea typeface="Rocket Sans" panose="020B0602020202020204" pitchFamily="34" charset="0"/>
            </a:endParaRPr>
          </a:p>
          <a:p>
            <a:pPr marL="457200"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Named Parameters declared with {}</a:t>
            </a:r>
          </a:p>
          <a:p>
            <a:pPr marL="457200" indent="-457200">
              <a:buFont typeface="Arial" panose="020B0604020202020204" pitchFamily="34" charset="0"/>
              <a:buChar char="•"/>
            </a:pPr>
            <a:endParaRPr lang="en-US" sz="3200" dirty="0">
              <a:solidFill>
                <a:schemeClr val="bg1"/>
              </a:solidFill>
              <a:latin typeface="Rocket Sans" panose="020B0602020202020204" pitchFamily="34" charset="0"/>
              <a:ea typeface="Rocket Sans" panose="020B0602020202020204" pitchFamily="34" charset="0"/>
            </a:endParaRPr>
          </a:p>
          <a:p>
            <a:endParaRPr lang="en-US" sz="2800"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3879400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36</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The Text Widget </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787450"/>
            <a:ext cx="10477399" cy="308331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latin typeface="Menlo" panose="020B0609030804020204" pitchFamily="49" charset="0"/>
                <a:ea typeface="Menlo" panose="020B0609030804020204" pitchFamily="49" charset="0"/>
                <a:cs typeface="Menlo" panose="020B0609030804020204" pitchFamily="49" charset="0"/>
                <a:hlinkClick r:id="rId3"/>
              </a:rPr>
              <a:t>Text</a:t>
            </a:r>
            <a:r>
              <a:rPr lang="en-US" sz="2800" dirty="0">
                <a:latin typeface="Menlo" panose="020B0609030804020204" pitchFamily="49" charset="0"/>
                <a:ea typeface="Menlo" panose="020B0609030804020204" pitchFamily="49" charset="0"/>
                <a:cs typeface="Menlo" panose="020B0609030804020204" pitchFamily="49" charset="0"/>
              </a:rPr>
              <a:t>(</a:t>
            </a:r>
            <a:r>
              <a:rPr lang="en-US" sz="2800" dirty="0">
                <a:latin typeface="Menlo" panose="020B0609030804020204" pitchFamily="49" charset="0"/>
                <a:ea typeface="Menlo" panose="020B0609030804020204" pitchFamily="49" charset="0"/>
                <a:cs typeface="Menlo" panose="020B0609030804020204" pitchFamily="49" charset="0"/>
                <a:hlinkClick r:id="rId4"/>
              </a:rPr>
              <a:t>String</a:t>
            </a:r>
            <a:r>
              <a:rPr lang="en-US" sz="2800" dirty="0">
                <a:latin typeface="Menlo" panose="020B0609030804020204" pitchFamily="49" charset="0"/>
                <a:ea typeface="Menlo" panose="020B0609030804020204" pitchFamily="49" charset="0"/>
                <a:cs typeface="Menlo" panose="020B0609030804020204" pitchFamily="49" charset="0"/>
              </a:rPr>
              <a:t> data, { </a:t>
            </a:r>
            <a:r>
              <a:rPr lang="en-US" sz="2800" dirty="0">
                <a:latin typeface="Menlo" panose="020B0609030804020204" pitchFamily="49" charset="0"/>
                <a:ea typeface="Menlo" panose="020B0609030804020204" pitchFamily="49" charset="0"/>
                <a:cs typeface="Menlo" panose="020B0609030804020204" pitchFamily="49" charset="0"/>
                <a:hlinkClick r:id="rId5"/>
              </a:rPr>
              <a:t>Key</a:t>
            </a:r>
            <a:r>
              <a:rPr lang="en-US" sz="2800" dirty="0">
                <a:latin typeface="Menlo" panose="020B0609030804020204" pitchFamily="49" charset="0"/>
                <a:ea typeface="Menlo" panose="020B0609030804020204" pitchFamily="49" charset="0"/>
                <a:cs typeface="Menlo" panose="020B0609030804020204" pitchFamily="49" charset="0"/>
              </a:rPr>
              <a:t> key, </a:t>
            </a:r>
            <a:r>
              <a:rPr lang="en-US" sz="2800" dirty="0">
                <a:latin typeface="Menlo" panose="020B0609030804020204" pitchFamily="49" charset="0"/>
                <a:ea typeface="Menlo" panose="020B0609030804020204" pitchFamily="49" charset="0"/>
                <a:cs typeface="Menlo" panose="020B0609030804020204" pitchFamily="49" charset="0"/>
                <a:hlinkClick r:id="rId6"/>
              </a:rPr>
              <a:t>TextStyle</a:t>
            </a:r>
            <a:r>
              <a:rPr lang="en-US" sz="2800" dirty="0">
                <a:latin typeface="Menlo" panose="020B0609030804020204" pitchFamily="49" charset="0"/>
                <a:ea typeface="Menlo" panose="020B0609030804020204" pitchFamily="49" charset="0"/>
                <a:cs typeface="Menlo" panose="020B0609030804020204" pitchFamily="49" charset="0"/>
              </a:rPr>
              <a:t> style, </a:t>
            </a:r>
            <a:r>
              <a:rPr lang="en-US" sz="2800" dirty="0">
                <a:latin typeface="Menlo" panose="020B0609030804020204" pitchFamily="49" charset="0"/>
                <a:ea typeface="Menlo" panose="020B0609030804020204" pitchFamily="49" charset="0"/>
                <a:cs typeface="Menlo" panose="020B0609030804020204" pitchFamily="49" charset="0"/>
                <a:hlinkClick r:id="rId7"/>
              </a:rPr>
              <a:t>StrutStyle</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strutStyle</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8"/>
              </a:rPr>
              <a:t>TextAlign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textAlign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9"/>
              </a:rPr>
              <a:t>TextDirection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textDirection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10"/>
              </a:rPr>
              <a:t>Locale</a:t>
            </a:r>
            <a:r>
              <a:rPr lang="en-US" sz="2800" dirty="0">
                <a:latin typeface="Menlo" panose="020B0609030804020204" pitchFamily="49" charset="0"/>
                <a:ea typeface="Menlo" panose="020B0609030804020204" pitchFamily="49" charset="0"/>
                <a:cs typeface="Menlo" panose="020B0609030804020204" pitchFamily="49" charset="0"/>
              </a:rPr>
              <a:t> locale, </a:t>
            </a:r>
            <a:r>
              <a:rPr lang="en-US" sz="2800" dirty="0">
                <a:latin typeface="Menlo" panose="020B0609030804020204" pitchFamily="49" charset="0"/>
                <a:ea typeface="Menlo" panose="020B0609030804020204" pitchFamily="49" charset="0"/>
                <a:cs typeface="Menlo" panose="020B0609030804020204" pitchFamily="49" charset="0"/>
                <a:hlinkClick r:id="rId11"/>
              </a:rPr>
              <a:t>bool</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softWrap</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12"/>
              </a:rPr>
              <a:t>TextOverflow</a:t>
            </a:r>
            <a:r>
              <a:rPr lang="en-US" sz="2800" dirty="0">
                <a:latin typeface="Menlo" panose="020B0609030804020204" pitchFamily="49" charset="0"/>
                <a:ea typeface="Menlo" panose="020B0609030804020204" pitchFamily="49" charset="0"/>
                <a:cs typeface="Menlo" panose="020B0609030804020204" pitchFamily="49" charset="0"/>
              </a:rPr>
              <a:t> overflow, </a:t>
            </a:r>
            <a:r>
              <a:rPr lang="en-US" sz="2800" dirty="0">
                <a:latin typeface="Menlo" panose="020B0609030804020204" pitchFamily="49" charset="0"/>
                <a:ea typeface="Menlo" panose="020B0609030804020204" pitchFamily="49" charset="0"/>
                <a:cs typeface="Menlo" panose="020B0609030804020204" pitchFamily="49" charset="0"/>
                <a:hlinkClick r:id="rId13"/>
              </a:rPr>
              <a:t>double</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textScaleFactor</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14"/>
              </a:rPr>
              <a:t>int</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maxLines</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a:latin typeface="Menlo" panose="020B0609030804020204" pitchFamily="49" charset="0"/>
                <a:ea typeface="Menlo" panose="020B0609030804020204" pitchFamily="49" charset="0"/>
                <a:cs typeface="Menlo" panose="020B0609030804020204" pitchFamily="49" charset="0"/>
                <a:hlinkClick r:id="rId4"/>
              </a:rPr>
              <a:t>String</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semanticsLabel</a:t>
            </a:r>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3091064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964248"/>
            <a:ext cx="7891855"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some Widgets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2275799"/>
            <a:ext cx="6445438" cy="107721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Add a Card per Image</a:t>
            </a:r>
          </a:p>
          <a:p>
            <a:pPr marL="457200"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Add a Floating Action Button</a:t>
            </a:r>
          </a:p>
        </p:txBody>
      </p:sp>
      <p:pic>
        <p:nvPicPr>
          <p:cNvPr id="6" name="Picture 5">
            <a:extLst>
              <a:ext uri="{FF2B5EF4-FFF2-40B4-BE49-F238E27FC236}">
                <a16:creationId xmlns:a16="http://schemas.microsoft.com/office/drawing/2014/main" id="{AAE6733A-7EBA-DE42-A17D-1839FCE11F86}"/>
              </a:ext>
            </a:extLst>
          </p:cNvPr>
          <p:cNvPicPr>
            <a:picLocks noChangeAspect="1"/>
          </p:cNvPicPr>
          <p:nvPr/>
        </p:nvPicPr>
        <p:blipFill>
          <a:blip r:embed="rId3"/>
          <a:stretch>
            <a:fillRect/>
          </a:stretch>
        </p:blipFill>
        <p:spPr>
          <a:xfrm>
            <a:off x="8162364" y="-4670"/>
            <a:ext cx="3460663" cy="6862670"/>
          </a:xfrm>
          <a:prstGeom prst="rect">
            <a:avLst/>
          </a:prstGeom>
        </p:spPr>
      </p:pic>
    </p:spTree>
    <p:extLst>
      <p:ext uri="{BB962C8B-B14F-4D97-AF65-F5344CB8AC3E}">
        <p14:creationId xmlns:p14="http://schemas.microsoft.com/office/powerpoint/2010/main" val="2250058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Add a Scaffold for the Screen</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382087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5</a:t>
            </a:r>
          </a:p>
          <a:p>
            <a:r>
              <a:rPr lang="en-US" sz="2800" dirty="0">
                <a:latin typeface="Menlo" panose="020B0609030804020204" pitchFamily="49" charset="0"/>
                <a:ea typeface="Menlo" panose="020B0609030804020204" pitchFamily="49" charset="0"/>
                <a:cs typeface="Menlo" panose="020B0609030804020204" pitchFamily="49" charset="0"/>
              </a:rPr>
              <a:t>    return </a:t>
            </a:r>
            <a:r>
              <a:rPr lang="en-US" sz="2800" dirty="0" err="1">
                <a:latin typeface="Menlo" panose="020B0609030804020204" pitchFamily="49" charset="0"/>
                <a:ea typeface="Menlo" panose="020B0609030804020204" pitchFamily="49" charset="0"/>
                <a:cs typeface="Menlo" panose="020B0609030804020204" pitchFamily="49" charset="0"/>
              </a:rPr>
              <a:t>MaterialApp</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title: Detroit Meets',</a:t>
            </a:r>
          </a:p>
          <a:p>
            <a:r>
              <a:rPr lang="en-US" sz="2800" dirty="0">
                <a:latin typeface="Menlo" panose="020B0609030804020204" pitchFamily="49" charset="0"/>
                <a:ea typeface="Menlo" panose="020B0609030804020204" pitchFamily="49" charset="0"/>
                <a:cs typeface="Menlo" panose="020B0609030804020204" pitchFamily="49" charset="0"/>
              </a:rPr>
              <a:t>        home: </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Scaffold(</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appBar</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AppBar</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title: Text(‘Detroit Meets'),</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a:p>
            <a:endParaRPr lang="en-US" sz="2800" dirty="0">
              <a:latin typeface="Menlo" panose="020B0609030804020204" pitchFamily="49" charset="0"/>
              <a:ea typeface="Menlo" panose="020B0609030804020204" pitchFamily="49" charset="0"/>
              <a:cs typeface="Menlo" panose="020B0609030804020204" pitchFamily="49" charset="0"/>
            </a:endParaRP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880711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Add a Card to the Body</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382087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6</a:t>
            </a:r>
          </a:p>
          <a:p>
            <a:r>
              <a:rPr lang="en-US" sz="2800" dirty="0">
                <a:latin typeface="Menlo" panose="020B0609030804020204" pitchFamily="49" charset="0"/>
                <a:ea typeface="Menlo" panose="020B0609030804020204" pitchFamily="49" charset="0"/>
                <a:cs typeface="Menlo" panose="020B0609030804020204" pitchFamily="49" charset="0"/>
              </a:rPr>
              <a:t>  home: Scaffold(</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a:t>
            </a:r>
            <a:r>
              <a:rPr lang="en-US" sz="2800" dirty="0" err="1">
                <a:latin typeface="Menlo" panose="020B0609030804020204" pitchFamily="49" charset="0"/>
                <a:ea typeface="Menlo" panose="020B0609030804020204" pitchFamily="49" charset="0"/>
                <a:cs typeface="Menlo" panose="020B0609030804020204" pitchFamily="49" charset="0"/>
              </a:rPr>
              <a:t>title:Text</a:t>
            </a:r>
            <a:r>
              <a:rPr lang="en-US" sz="2800" dirty="0">
                <a:latin typeface="Menlo" panose="020B0609030804020204" pitchFamily="49" charset="0"/>
                <a:ea typeface="Menlo" panose="020B0609030804020204" pitchFamily="49" charset="0"/>
                <a:cs typeface="Menlo" panose="020B0609030804020204" pitchFamily="49" charset="0"/>
              </a:rPr>
              <a:t>(‘Detroit Meets’),),</a:t>
            </a:r>
          </a:p>
          <a:p>
            <a:r>
              <a:rPr lang="en-US" sz="2800" dirty="0">
                <a:latin typeface="Menlo" panose="020B0609030804020204" pitchFamily="49" charset="0"/>
                <a:ea typeface="Menlo" panose="020B0609030804020204" pitchFamily="49" charset="0"/>
                <a:cs typeface="Menlo" panose="020B0609030804020204" pitchFamily="49" charset="0"/>
              </a:rPr>
              <a:t>     body: </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Card(child: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94918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4</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1997839"/>
            <a:ext cx="11267267" cy="2862322"/>
          </a:xfrm>
          <a:prstGeom prst="rect">
            <a:avLst/>
          </a:prstGeom>
          <a:noFill/>
        </p:spPr>
        <p:txBody>
          <a:bodyPr wrap="square" rtlCol="0">
            <a:spAutoFit/>
          </a:bodyPr>
          <a:lstStyle/>
          <a:p>
            <a:pPr algn="ctr"/>
            <a:r>
              <a:rPr lang="en-US" sz="6000" dirty="0">
                <a:solidFill>
                  <a:schemeClr val="bg1"/>
                </a:solidFill>
                <a:latin typeface="Rocket Sans" panose="020B0602020202020204" pitchFamily="34" charset="0"/>
                <a:ea typeface="Rocket Sans" panose="020B0602020202020204" pitchFamily="34" charset="0"/>
              </a:rPr>
              <a:t>Do you want to build amazing apps for multiple screens from one codebase?</a:t>
            </a:r>
          </a:p>
        </p:txBody>
      </p:sp>
    </p:spTree>
    <p:extLst>
      <p:ext uri="{BB962C8B-B14F-4D97-AF65-F5344CB8AC3E}">
        <p14:creationId xmlns:p14="http://schemas.microsoft.com/office/powerpoint/2010/main" val="1277038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Add a Column to the Card</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518565"/>
            <a:ext cx="121919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7</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title: Text(‘Detroit Meets’),</a:t>
            </a:r>
          </a:p>
          <a:p>
            <a:r>
              <a:rPr lang="en-US" sz="2800" dirty="0">
                <a:latin typeface="Menlo" panose="020B0609030804020204" pitchFamily="49" charset="0"/>
                <a:ea typeface="Menlo" panose="020B0609030804020204" pitchFamily="49" charset="0"/>
                <a:cs typeface="Menlo" panose="020B0609030804020204" pitchFamily="49" charset="0"/>
              </a:rPr>
              <a:t>            body: Card(child: </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Column(children: &lt;Widget&gt;[],),</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380462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494693" y="29674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some images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568973" y="1279703"/>
            <a:ext cx="11519933" cy="1754326"/>
          </a:xfrm>
          <a:prstGeom prst="rect">
            <a:avLst/>
          </a:prstGeom>
        </p:spPr>
        <p:txBody>
          <a:bodyPr wrap="square">
            <a:spAutoFit/>
          </a:bodyPr>
          <a:lstStyle/>
          <a:p>
            <a:r>
              <a:rPr lang="en-US" sz="3600" dirty="0">
                <a:solidFill>
                  <a:srgbClr val="FFFFFF"/>
                </a:solidFill>
                <a:latin typeface="Rocket Sans" panose="020B0602020202020204" pitchFamily="34" charset="0"/>
                <a:ea typeface="Rocket Sans" panose="020B0602020202020204" pitchFamily="34" charset="0"/>
              </a:rPr>
              <a:t>Steps:</a:t>
            </a:r>
          </a:p>
          <a:p>
            <a:pPr marL="514350" indent="-514350">
              <a:buFont typeface="+mj-lt"/>
              <a:buAutoNum type="arabicPeriod"/>
            </a:pPr>
            <a:r>
              <a:rPr lang="en-US" sz="3600" dirty="0">
                <a:solidFill>
                  <a:srgbClr val="FFFFFF"/>
                </a:solidFill>
                <a:latin typeface="Rocket Sans" panose="020B0602020202020204" pitchFamily="34" charset="0"/>
                <a:ea typeface="Rocket Sans" panose="020B0602020202020204" pitchFamily="34" charset="0"/>
              </a:rPr>
              <a:t>Create a new assets folder and add images</a:t>
            </a:r>
          </a:p>
          <a:p>
            <a:pPr marL="514350" indent="-514350">
              <a:buFont typeface="+mj-lt"/>
              <a:buAutoNum type="arabicPeriod"/>
            </a:pPr>
            <a:r>
              <a:rPr lang="en-US" sz="3600" dirty="0">
                <a:solidFill>
                  <a:srgbClr val="FFFFFF"/>
                </a:solidFill>
                <a:latin typeface="Rocket Sans" panose="020B0602020202020204" pitchFamily="34" charset="0"/>
                <a:ea typeface="Rocket Sans" panose="020B0602020202020204" pitchFamily="34" charset="0"/>
              </a:rPr>
              <a:t>Modify </a:t>
            </a:r>
            <a:r>
              <a:rPr lang="en-US" sz="3600" dirty="0" err="1">
                <a:solidFill>
                  <a:srgbClr val="FFFFFF"/>
                </a:solidFill>
                <a:latin typeface="Rocket Sans" panose="020B0602020202020204" pitchFamily="34" charset="0"/>
                <a:ea typeface="Rocket Sans" panose="020B0602020202020204" pitchFamily="34" charset="0"/>
              </a:rPr>
              <a:t>pubspec.yaml</a:t>
            </a:r>
            <a:r>
              <a:rPr lang="en-US" sz="3600" dirty="0">
                <a:solidFill>
                  <a:srgbClr val="FFFFFF"/>
                </a:solidFill>
                <a:latin typeface="Rocket Sans" panose="020B0602020202020204" pitchFamily="34" charset="0"/>
                <a:ea typeface="Rocket Sans" panose="020B0602020202020204" pitchFamily="34" charset="0"/>
              </a:rPr>
              <a:t> file</a:t>
            </a:r>
          </a:p>
        </p:txBody>
      </p:sp>
      <p:pic>
        <p:nvPicPr>
          <p:cNvPr id="6" name="Picture 5">
            <a:extLst>
              <a:ext uri="{FF2B5EF4-FFF2-40B4-BE49-F238E27FC236}">
                <a16:creationId xmlns:a16="http://schemas.microsoft.com/office/drawing/2014/main" id="{B36C6B15-AE4D-8840-9276-7AA6E147EE3C}"/>
              </a:ext>
            </a:extLst>
          </p:cNvPr>
          <p:cNvPicPr>
            <a:picLocks noChangeAspect="1"/>
          </p:cNvPicPr>
          <p:nvPr/>
        </p:nvPicPr>
        <p:blipFill>
          <a:blip r:embed="rId3"/>
          <a:stretch>
            <a:fillRect/>
          </a:stretch>
        </p:blipFill>
        <p:spPr>
          <a:xfrm>
            <a:off x="568973" y="3114711"/>
            <a:ext cx="3603812" cy="1967599"/>
          </a:xfrm>
          <a:prstGeom prst="rect">
            <a:avLst/>
          </a:prstGeom>
        </p:spPr>
      </p:pic>
      <p:pic>
        <p:nvPicPr>
          <p:cNvPr id="10" name="Picture 9">
            <a:extLst>
              <a:ext uri="{FF2B5EF4-FFF2-40B4-BE49-F238E27FC236}">
                <a16:creationId xmlns:a16="http://schemas.microsoft.com/office/drawing/2014/main" id="{43BC662D-50A5-5B48-A523-9317F39B3F32}"/>
              </a:ext>
            </a:extLst>
          </p:cNvPr>
          <p:cNvPicPr>
            <a:picLocks noChangeAspect="1"/>
          </p:cNvPicPr>
          <p:nvPr/>
        </p:nvPicPr>
        <p:blipFill>
          <a:blip r:embed="rId4"/>
          <a:stretch>
            <a:fillRect/>
          </a:stretch>
        </p:blipFill>
        <p:spPr>
          <a:xfrm>
            <a:off x="4630514" y="3034029"/>
            <a:ext cx="4183983" cy="2356977"/>
          </a:xfrm>
          <a:prstGeom prst="rect">
            <a:avLst/>
          </a:prstGeom>
        </p:spPr>
      </p:pic>
      <p:pic>
        <p:nvPicPr>
          <p:cNvPr id="13" name="Picture 12">
            <a:extLst>
              <a:ext uri="{FF2B5EF4-FFF2-40B4-BE49-F238E27FC236}">
                <a16:creationId xmlns:a16="http://schemas.microsoft.com/office/drawing/2014/main" id="{7882ABB1-816B-FC4C-A4B4-9A12492A393B}"/>
              </a:ext>
            </a:extLst>
          </p:cNvPr>
          <p:cNvPicPr>
            <a:picLocks noChangeAspect="1"/>
          </p:cNvPicPr>
          <p:nvPr/>
        </p:nvPicPr>
        <p:blipFill>
          <a:blip r:embed="rId5"/>
          <a:stretch>
            <a:fillRect/>
          </a:stretch>
        </p:blipFill>
        <p:spPr>
          <a:xfrm>
            <a:off x="9275637" y="2900671"/>
            <a:ext cx="1454426" cy="2181639"/>
          </a:xfrm>
          <a:prstGeom prst="rect">
            <a:avLst/>
          </a:prstGeom>
        </p:spPr>
      </p:pic>
    </p:spTree>
    <p:extLst>
      <p:ext uri="{BB962C8B-B14F-4D97-AF65-F5344CB8AC3E}">
        <p14:creationId xmlns:p14="http://schemas.microsoft.com/office/powerpoint/2010/main" val="1901281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Add a Image to the Card</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1" y="1683665"/>
            <a:ext cx="121919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8</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child: Column(</a:t>
            </a:r>
          </a:p>
          <a:p>
            <a:r>
              <a:rPr lang="en-US" sz="2800" dirty="0">
                <a:latin typeface="Menlo" panose="020B0609030804020204" pitchFamily="49" charset="0"/>
                <a:ea typeface="Menlo" panose="020B0609030804020204" pitchFamily="49" charset="0"/>
                <a:cs typeface="Menlo" panose="020B0609030804020204" pitchFamily="49" charset="0"/>
              </a:rPr>
              <a:t>          children: &lt;Widget&gt;[</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Image.asset</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(‘assets/</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detroit_meets.jpeg</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2864977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Guess what – Padding is a Widget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9</a:t>
            </a:r>
          </a:p>
          <a:p>
            <a:r>
              <a:rPr lang="en-US" sz="2800" dirty="0">
                <a:latin typeface="Menlo" panose="020B0609030804020204" pitchFamily="49" charset="0"/>
                <a:ea typeface="Menlo" panose="020B0609030804020204" pitchFamily="49" charset="0"/>
                <a:cs typeface="Menlo" panose="020B0609030804020204" pitchFamily="49" charset="0"/>
              </a:rPr>
              <a:t>Below the Image...</a:t>
            </a:r>
          </a:p>
          <a:p>
            <a:r>
              <a:rPr lang="en-US" sz="2800" dirty="0">
                <a:latin typeface="Menlo" panose="020B0609030804020204" pitchFamily="49" charset="0"/>
                <a:ea typeface="Menlo" panose="020B0609030804020204" pitchFamily="49" charset="0"/>
                <a:cs typeface="Menlo" panose="020B0609030804020204" pitchFamily="49" charset="0"/>
              </a:rPr>
              <a:t>	Padding(padding: const 								</a:t>
            </a:r>
            <a:r>
              <a:rPr lang="en-US" sz="2800" dirty="0" err="1">
                <a:latin typeface="Menlo" panose="020B0609030804020204" pitchFamily="49" charset="0"/>
                <a:ea typeface="Menlo" panose="020B0609030804020204" pitchFamily="49" charset="0"/>
                <a:cs typeface="Menlo" panose="020B0609030804020204" pitchFamily="49" charset="0"/>
              </a:rPr>
              <a:t>EdgeInsets.all</a:t>
            </a:r>
            <a:r>
              <a:rPr lang="en-US" sz="2800" dirty="0">
                <a:latin typeface="Menlo" panose="020B0609030804020204" pitchFamily="49" charset="0"/>
                <a:ea typeface="Menlo" panose="020B0609030804020204" pitchFamily="49" charset="0"/>
                <a:cs typeface="Menlo" panose="020B0609030804020204" pitchFamily="49" charset="0"/>
              </a:rPr>
              <a:t>(8),</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4038019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Margin is inside a Widget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10</a:t>
            </a:r>
          </a:p>
          <a:p>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body: Card(</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margin:EdgeInsets.all</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(8),</a:t>
            </a:r>
          </a:p>
          <a:p>
            <a:r>
              <a:rPr lang="en-US" sz="2800" dirty="0">
                <a:latin typeface="Menlo" panose="020B0609030804020204" pitchFamily="49" charset="0"/>
                <a:ea typeface="Menlo" panose="020B0609030804020204" pitchFamily="49" charset="0"/>
                <a:cs typeface="Menlo" panose="020B0609030804020204" pitchFamily="49" charset="0"/>
              </a:rPr>
              <a:t>          child: Column(</a:t>
            </a:r>
          </a:p>
          <a:p>
            <a:r>
              <a:rPr lang="en-US" sz="2800" dirty="0">
                <a:latin typeface="Menlo" panose="020B0609030804020204" pitchFamily="49" charset="0"/>
                <a:ea typeface="Menlo" panose="020B0609030804020204" pitchFamily="49" charset="0"/>
                <a:cs typeface="Menlo" panose="020B0609030804020204" pitchFamily="49" charset="0"/>
              </a:rPr>
              <a:t>          children: &lt;Widget&gt;[</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Image.asset</a:t>
            </a:r>
            <a:r>
              <a:rPr lang="en-US" sz="2800" dirty="0">
                <a:latin typeface="Menlo" panose="020B0609030804020204" pitchFamily="49" charset="0"/>
                <a:ea typeface="Menlo" panose="020B0609030804020204" pitchFamily="49" charset="0"/>
                <a:cs typeface="Menlo" panose="020B0609030804020204" pitchFamily="49" charset="0"/>
              </a:rPr>
              <a:t>(‘assets/</a:t>
            </a:r>
            <a:r>
              <a:rPr lang="en-US" sz="2800" dirty="0" err="1">
                <a:latin typeface="Menlo" panose="020B0609030804020204" pitchFamily="49" charset="0"/>
                <a:ea typeface="Menlo" panose="020B0609030804020204" pitchFamily="49" charset="0"/>
                <a:cs typeface="Menlo" panose="020B0609030804020204" pitchFamily="49" charset="0"/>
              </a:rPr>
              <a:t>detroit</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1029100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err="1">
                <a:solidFill>
                  <a:schemeClr val="bg1"/>
                </a:solidFill>
                <a:latin typeface="Rocket Sans" panose="020B0602020202020204" pitchFamily="34" charset="0"/>
                <a:ea typeface="Rocket Sans" panose="020B0602020202020204" pitchFamily="34" charset="0"/>
              </a:rPr>
              <a:t>ListViews</a:t>
            </a:r>
            <a:r>
              <a:rPr lang="en-US" sz="4800" b="1" dirty="0">
                <a:solidFill>
                  <a:schemeClr val="bg1"/>
                </a:solidFill>
                <a:latin typeface="Rocket Sans" panose="020B0602020202020204" pitchFamily="34" charset="0"/>
                <a:ea typeface="Rocket Sans" panose="020B0602020202020204" pitchFamily="34" charset="0"/>
              </a:rPr>
              <a:t> give us scroll</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11</a:t>
            </a:r>
          </a:p>
          <a:p>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body: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ListView</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children: &lt;Widget&gt;[</a:t>
            </a:r>
          </a:p>
          <a:p>
            <a:r>
              <a:rPr lang="en-US" sz="2800" dirty="0">
                <a:latin typeface="Menlo" panose="020B0609030804020204" pitchFamily="49" charset="0"/>
                <a:ea typeface="Menlo" panose="020B0609030804020204" pitchFamily="49" charset="0"/>
                <a:cs typeface="Menlo" panose="020B0609030804020204" pitchFamily="49" charset="0"/>
              </a:rPr>
              <a:t>                Card(</a:t>
            </a:r>
          </a:p>
          <a:p>
            <a:r>
              <a:rPr lang="en-US" sz="2800" dirty="0">
                <a:latin typeface="Menlo" panose="020B0609030804020204" pitchFamily="49" charset="0"/>
                <a:ea typeface="Menlo" panose="020B0609030804020204" pitchFamily="49" charset="0"/>
                <a:cs typeface="Menlo" panose="020B0609030804020204" pitchFamily="49" charset="0"/>
              </a:rPr>
              <a:t>                  margin: </a:t>
            </a:r>
            <a:r>
              <a:rPr lang="en-US" sz="2800" dirty="0" err="1">
                <a:latin typeface="Menlo" panose="020B0609030804020204" pitchFamily="49" charset="0"/>
                <a:ea typeface="Menlo" panose="020B0609030804020204" pitchFamily="49" charset="0"/>
                <a:cs typeface="Menlo" panose="020B0609030804020204" pitchFamily="49" charset="0"/>
              </a:rPr>
              <a:t>EdgeInsets.all</a:t>
            </a:r>
            <a:r>
              <a:rPr lang="en-US" sz="2800" dirty="0">
                <a:latin typeface="Menlo" panose="020B0609030804020204" pitchFamily="49" charset="0"/>
                <a:ea typeface="Menlo" panose="020B0609030804020204" pitchFamily="49" charset="0"/>
                <a:cs typeface="Menlo" panose="020B0609030804020204" pitchFamily="49" charset="0"/>
              </a:rPr>
              <a:t>(8),</a:t>
            </a:r>
          </a:p>
          <a:p>
            <a:r>
              <a:rPr lang="en-US" sz="2800" dirty="0">
                <a:latin typeface="Menlo" panose="020B0609030804020204" pitchFamily="49" charset="0"/>
                <a:ea typeface="Menlo" panose="020B0609030804020204" pitchFamily="49" charset="0"/>
                <a:cs typeface="Menlo" panose="020B0609030804020204" pitchFamily="49" charset="0"/>
              </a:rPr>
              <a:t>                  child: Column(</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993320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a Floating Action Button</a:t>
            </a: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12</a:t>
            </a:r>
          </a:p>
          <a:p>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body: </a:t>
            </a:r>
            <a:r>
              <a:rPr lang="en-US" sz="2800" dirty="0" err="1">
                <a:latin typeface="Menlo" panose="020B0609030804020204" pitchFamily="49" charset="0"/>
                <a:ea typeface="Menlo" panose="020B0609030804020204" pitchFamily="49" charset="0"/>
                <a:cs typeface="Menlo" panose="020B0609030804020204" pitchFamily="49" charset="0"/>
              </a:rPr>
              <a:t>ListView</a:t>
            </a:r>
            <a:r>
              <a:rPr lang="en-US" sz="2800" dirty="0">
                <a:latin typeface="Menlo" panose="020B0609030804020204" pitchFamily="49" charset="0"/>
                <a:ea typeface="Menlo" panose="020B0609030804020204" pitchFamily="49" charset="0"/>
                <a:cs typeface="Menlo" panose="020B0609030804020204" pitchFamily="49" charset="0"/>
              </a:rPr>
              <a:t>(children: &lt;Widget&gt;[</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floatingActionButton</a:t>
            </a:r>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2126039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a FAB object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518565"/>
            <a:ext cx="10477399" cy="404911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13</a:t>
            </a:r>
          </a:p>
          <a:p>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err="1">
                <a:latin typeface="Menlo" panose="020B0609030804020204" pitchFamily="49" charset="0"/>
                <a:ea typeface="Menlo" panose="020B0609030804020204" pitchFamily="49" charset="0"/>
                <a:cs typeface="Menlo" panose="020B0609030804020204" pitchFamily="49" charset="0"/>
              </a:rPr>
              <a:t>floatingActionButton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FloatingActionButton</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child: const Icon(</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Icons.add</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2252940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504389"/>
            <a:ext cx="11202613" cy="830997"/>
          </a:xfrm>
          <a:prstGeom prst="rect">
            <a:avLst/>
          </a:prstGeom>
          <a:noFill/>
        </p:spPr>
        <p:txBody>
          <a:bodyPr wrap="square" rtlCol="0">
            <a:spAutoFit/>
          </a:bodyPr>
          <a:lstStyle/>
          <a:p>
            <a:r>
              <a:rPr lang="en-US" sz="4800" b="1" dirty="0" err="1">
                <a:solidFill>
                  <a:schemeClr val="bg1"/>
                </a:solidFill>
                <a:latin typeface="Rocket Sans" panose="020B0602020202020204" pitchFamily="34" charset="0"/>
                <a:ea typeface="Rocket Sans" panose="020B0602020202020204" pitchFamily="34" charset="0"/>
              </a:rPr>
              <a:t>onPressed</a:t>
            </a:r>
            <a:r>
              <a:rPr lang="en-US" sz="4800" b="1" dirty="0">
                <a:solidFill>
                  <a:schemeClr val="bg1"/>
                </a:solidFill>
                <a:latin typeface="Rocket Sans" panose="020B0602020202020204" pitchFamily="34" charset="0"/>
                <a:ea typeface="Rocket Sans" panose="020B0602020202020204" pitchFamily="34" charset="0"/>
              </a:rPr>
              <a:t>() for the FAB</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2055535"/>
            <a:ext cx="12191999" cy="273593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14</a:t>
            </a:r>
          </a:p>
          <a:p>
            <a:r>
              <a:rPr lang="en-US" sz="2800" dirty="0" err="1">
                <a:latin typeface="Menlo" panose="020B0609030804020204" pitchFamily="49" charset="0"/>
                <a:ea typeface="Menlo" panose="020B0609030804020204" pitchFamily="49" charset="0"/>
                <a:cs typeface="Menlo" panose="020B0609030804020204" pitchFamily="49" charset="0"/>
              </a:rPr>
              <a:t>floatingActionButton</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FloatingActionButton</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child: const Icon(</a:t>
            </a:r>
            <a:r>
              <a:rPr lang="en-US" sz="2800" dirty="0" err="1">
                <a:latin typeface="Menlo" panose="020B0609030804020204" pitchFamily="49" charset="0"/>
                <a:ea typeface="Menlo" panose="020B0609030804020204" pitchFamily="49" charset="0"/>
                <a:cs typeface="Menlo" panose="020B0609030804020204" pitchFamily="49" charset="0"/>
              </a:rPr>
              <a:t>Icons.add</a:t>
            </a:r>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onPressed</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 {}),</a:t>
            </a:r>
          </a:p>
          <a:p>
            <a:r>
              <a:rPr lang="en-US" sz="2800" dirty="0">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2994762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459544" y="963755"/>
            <a:ext cx="11272911"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Everything is in place now. Let’s wire up the button and images to the list.</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7" name="Rectangle 6">
            <a:extLst>
              <a:ext uri="{FF2B5EF4-FFF2-40B4-BE49-F238E27FC236}">
                <a16:creationId xmlns:a16="http://schemas.microsoft.com/office/drawing/2014/main" id="{5C6BC11B-3111-604E-9ED9-6E82E34809FD}"/>
              </a:ext>
            </a:extLst>
          </p:cNvPr>
          <p:cNvSpPr/>
          <p:nvPr/>
        </p:nvSpPr>
        <p:spPr>
          <a:xfrm>
            <a:off x="459544" y="2533415"/>
            <a:ext cx="11272911" cy="2554545"/>
          </a:xfrm>
          <a:prstGeom prst="rect">
            <a:avLst/>
          </a:prstGeom>
        </p:spPr>
        <p:txBody>
          <a:bodyPr wrap="square">
            <a:spAutoFit/>
          </a:bodyPr>
          <a:lstStyle/>
          <a:p>
            <a:pPr algn="ctr"/>
            <a:endParaRPr lang="en-US" sz="4000" dirty="0">
              <a:solidFill>
                <a:schemeClr val="bg1"/>
              </a:solidFill>
              <a:highlight>
                <a:srgbClr val="E97D1A"/>
              </a:highlight>
              <a:latin typeface="American Typewriter" panose="02090604020004020304" pitchFamily="18" charset="77"/>
              <a:ea typeface="Rocket Sans" panose="020B0602020202020204" pitchFamily="34" charset="0"/>
            </a:endParaRPr>
          </a:p>
          <a:p>
            <a:pPr algn="ctr"/>
            <a:endParaRPr lang="en-US" sz="4000" dirty="0">
              <a:solidFill>
                <a:schemeClr val="bg1"/>
              </a:solidFill>
              <a:highlight>
                <a:srgbClr val="E97D1A"/>
              </a:highlight>
              <a:latin typeface="American Typewriter" panose="02090604020004020304" pitchFamily="18" charset="77"/>
              <a:ea typeface="Rocket Sans" panose="020B0602020202020204" pitchFamily="34" charset="0"/>
            </a:endParaRPr>
          </a:p>
          <a:p>
            <a:pPr algn="ctr"/>
            <a:r>
              <a:rPr lang="en-US" sz="4000" dirty="0">
                <a:solidFill>
                  <a:schemeClr val="bg1"/>
                </a:solidFill>
                <a:highlight>
                  <a:srgbClr val="E97D1A"/>
                </a:highlight>
                <a:latin typeface="American Typewriter" panose="02090604020004020304" pitchFamily="18" charset="77"/>
                <a:ea typeface="Rocket Sans" panose="020B0602020202020204" pitchFamily="34" charset="0"/>
              </a:rPr>
              <a:t> WARNING: BOILERPLATE CODE AHEAD </a:t>
            </a:r>
            <a:endParaRPr lang="en-US" sz="4000" dirty="0">
              <a:solidFill>
                <a:schemeClr val="bg1"/>
              </a:solidFill>
              <a:latin typeface="American Typewriter" panose="02090604020004020304" pitchFamily="18" charset="77"/>
              <a:ea typeface="Rocket Sans" panose="020B0602020202020204" pitchFamily="34" charset="0"/>
            </a:endParaRPr>
          </a:p>
          <a:p>
            <a:pPr algn="ctr"/>
            <a:endParaRPr lang="en-US" sz="4000" dirty="0">
              <a:solidFill>
                <a:schemeClr val="bg1"/>
              </a:solidFill>
              <a:highlight>
                <a:srgbClr val="E97D1A"/>
              </a:highlight>
              <a:latin typeface="American Typewriter" panose="02090604020004020304" pitchFamily="18" charset="77"/>
              <a:ea typeface="Rocket Sans" panose="020B0602020202020204" pitchFamily="34" charset="0"/>
            </a:endParaRPr>
          </a:p>
        </p:txBody>
      </p:sp>
    </p:spTree>
    <p:extLst>
      <p:ext uri="{BB962C8B-B14F-4D97-AF65-F5344CB8AC3E}">
        <p14:creationId xmlns:p14="http://schemas.microsoft.com/office/powerpoint/2010/main" val="1722461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5</a:t>
            </a:fld>
            <a:endParaRPr lang="en-US"/>
          </a:p>
        </p:txBody>
      </p:sp>
      <p:pic>
        <p:nvPicPr>
          <p:cNvPr id="7" name="Picture 6">
            <a:extLst>
              <a:ext uri="{FF2B5EF4-FFF2-40B4-BE49-F238E27FC236}">
                <a16:creationId xmlns:a16="http://schemas.microsoft.com/office/drawing/2014/main" id="{308E5932-433C-CE4F-AE80-8D55F0CDC207}"/>
              </a:ext>
            </a:extLst>
          </p:cNvPr>
          <p:cNvPicPr>
            <a:picLocks noChangeAspect="1"/>
          </p:cNvPicPr>
          <p:nvPr/>
        </p:nvPicPr>
        <p:blipFill>
          <a:blip r:embed="rId3"/>
          <a:stretch>
            <a:fillRect/>
          </a:stretch>
        </p:blipFill>
        <p:spPr>
          <a:xfrm>
            <a:off x="7636337" y="357646"/>
            <a:ext cx="2422064" cy="1980741"/>
          </a:xfrm>
          <a:prstGeom prst="rect">
            <a:avLst/>
          </a:prstGeom>
        </p:spPr>
      </p:pic>
      <p:pic>
        <p:nvPicPr>
          <p:cNvPr id="8" name="Picture 7">
            <a:extLst>
              <a:ext uri="{FF2B5EF4-FFF2-40B4-BE49-F238E27FC236}">
                <a16:creationId xmlns:a16="http://schemas.microsoft.com/office/drawing/2014/main" id="{90F6B1BE-2C45-134C-9941-CB9219720D55}"/>
              </a:ext>
            </a:extLst>
          </p:cNvPr>
          <p:cNvPicPr>
            <a:picLocks noChangeAspect="1"/>
          </p:cNvPicPr>
          <p:nvPr/>
        </p:nvPicPr>
        <p:blipFill>
          <a:blip r:embed="rId4"/>
          <a:stretch>
            <a:fillRect/>
          </a:stretch>
        </p:blipFill>
        <p:spPr>
          <a:xfrm>
            <a:off x="4244626" y="165221"/>
            <a:ext cx="2365590" cy="2365590"/>
          </a:xfrm>
          <a:prstGeom prst="rect">
            <a:avLst/>
          </a:prstGeom>
        </p:spPr>
      </p:pic>
      <p:pic>
        <p:nvPicPr>
          <p:cNvPr id="9" name="Picture 8">
            <a:extLst>
              <a:ext uri="{FF2B5EF4-FFF2-40B4-BE49-F238E27FC236}">
                <a16:creationId xmlns:a16="http://schemas.microsoft.com/office/drawing/2014/main" id="{94DDFAAD-2DD3-4E4C-9006-5C06B5674802}"/>
              </a:ext>
            </a:extLst>
          </p:cNvPr>
          <p:cNvPicPr>
            <a:picLocks noChangeAspect="1"/>
          </p:cNvPicPr>
          <p:nvPr/>
        </p:nvPicPr>
        <p:blipFill>
          <a:blip r:embed="rId5"/>
          <a:stretch>
            <a:fillRect/>
          </a:stretch>
        </p:blipFill>
        <p:spPr>
          <a:xfrm>
            <a:off x="7711665" y="3134406"/>
            <a:ext cx="3491524" cy="900528"/>
          </a:xfrm>
          <a:prstGeom prst="rect">
            <a:avLst/>
          </a:prstGeom>
        </p:spPr>
      </p:pic>
      <p:pic>
        <p:nvPicPr>
          <p:cNvPr id="10" name="Picture 9">
            <a:extLst>
              <a:ext uri="{FF2B5EF4-FFF2-40B4-BE49-F238E27FC236}">
                <a16:creationId xmlns:a16="http://schemas.microsoft.com/office/drawing/2014/main" id="{CFB86BD5-6246-9448-8B4F-612C8DC35EF6}"/>
              </a:ext>
            </a:extLst>
          </p:cNvPr>
          <p:cNvPicPr>
            <a:picLocks noChangeAspect="1"/>
          </p:cNvPicPr>
          <p:nvPr/>
        </p:nvPicPr>
        <p:blipFill>
          <a:blip r:embed="rId6"/>
          <a:stretch>
            <a:fillRect/>
          </a:stretch>
        </p:blipFill>
        <p:spPr>
          <a:xfrm>
            <a:off x="4244626" y="2684485"/>
            <a:ext cx="2580129" cy="2012501"/>
          </a:xfrm>
          <a:prstGeom prst="rect">
            <a:avLst/>
          </a:prstGeom>
        </p:spPr>
      </p:pic>
      <p:pic>
        <p:nvPicPr>
          <p:cNvPr id="11" name="Picture 10">
            <a:extLst>
              <a:ext uri="{FF2B5EF4-FFF2-40B4-BE49-F238E27FC236}">
                <a16:creationId xmlns:a16="http://schemas.microsoft.com/office/drawing/2014/main" id="{E53A59CF-9605-034B-BAC7-BDF7C33A7836}"/>
              </a:ext>
            </a:extLst>
          </p:cNvPr>
          <p:cNvPicPr>
            <a:picLocks noChangeAspect="1"/>
          </p:cNvPicPr>
          <p:nvPr/>
        </p:nvPicPr>
        <p:blipFill>
          <a:blip r:embed="rId7"/>
          <a:stretch>
            <a:fillRect/>
          </a:stretch>
        </p:blipFill>
        <p:spPr>
          <a:xfrm>
            <a:off x="4767965" y="5126562"/>
            <a:ext cx="1566217" cy="1566217"/>
          </a:xfrm>
          <a:prstGeom prst="rect">
            <a:avLst/>
          </a:prstGeom>
        </p:spPr>
      </p:pic>
      <p:pic>
        <p:nvPicPr>
          <p:cNvPr id="12" name="Picture 11">
            <a:extLst>
              <a:ext uri="{FF2B5EF4-FFF2-40B4-BE49-F238E27FC236}">
                <a16:creationId xmlns:a16="http://schemas.microsoft.com/office/drawing/2014/main" id="{031A7D5B-56D6-AF4D-B3AB-9CC3AAD27DA6}"/>
              </a:ext>
            </a:extLst>
          </p:cNvPr>
          <p:cNvPicPr>
            <a:picLocks noChangeAspect="1"/>
          </p:cNvPicPr>
          <p:nvPr/>
        </p:nvPicPr>
        <p:blipFill>
          <a:blip r:embed="rId8"/>
          <a:stretch>
            <a:fillRect/>
          </a:stretch>
        </p:blipFill>
        <p:spPr>
          <a:xfrm>
            <a:off x="8670339" y="4975897"/>
            <a:ext cx="1574176" cy="1867546"/>
          </a:xfrm>
          <a:prstGeom prst="rect">
            <a:avLst/>
          </a:prstGeom>
        </p:spPr>
      </p:pic>
      <p:sp>
        <p:nvSpPr>
          <p:cNvPr id="13" name="TextBox 12">
            <a:extLst>
              <a:ext uri="{FF2B5EF4-FFF2-40B4-BE49-F238E27FC236}">
                <a16:creationId xmlns:a16="http://schemas.microsoft.com/office/drawing/2014/main" id="{9DFAF0B3-5337-2647-AC9D-C3C79101B6A9}"/>
              </a:ext>
            </a:extLst>
          </p:cNvPr>
          <p:cNvSpPr txBox="1"/>
          <p:nvPr/>
        </p:nvSpPr>
        <p:spPr>
          <a:xfrm>
            <a:off x="227982" y="840184"/>
            <a:ext cx="4016644" cy="830997"/>
          </a:xfrm>
          <a:prstGeom prst="rect">
            <a:avLst/>
          </a:prstGeom>
          <a:noFill/>
        </p:spPr>
        <p:txBody>
          <a:bodyPr wrap="square" rtlCol="0">
            <a:spAutoFit/>
          </a:bodyPr>
          <a:lstStyle/>
          <a:p>
            <a:pPr algn="ctr"/>
            <a:r>
              <a:rPr lang="en-US" sz="4800" dirty="0">
                <a:latin typeface="Rocket Sans" panose="020B0602020202020204" pitchFamily="34" charset="0"/>
                <a:ea typeface="Rocket Sans" panose="020B0602020202020204" pitchFamily="34" charset="0"/>
              </a:rPr>
              <a:t>Stable</a:t>
            </a:r>
          </a:p>
        </p:txBody>
      </p:sp>
      <p:sp>
        <p:nvSpPr>
          <p:cNvPr id="14" name="TextBox 13">
            <a:extLst>
              <a:ext uri="{FF2B5EF4-FFF2-40B4-BE49-F238E27FC236}">
                <a16:creationId xmlns:a16="http://schemas.microsoft.com/office/drawing/2014/main" id="{7CF34546-C1BB-D547-9D1A-F907B637E640}"/>
              </a:ext>
            </a:extLst>
          </p:cNvPr>
          <p:cNvSpPr txBox="1"/>
          <p:nvPr/>
        </p:nvSpPr>
        <p:spPr>
          <a:xfrm>
            <a:off x="28306" y="3134406"/>
            <a:ext cx="4415996" cy="830997"/>
          </a:xfrm>
          <a:prstGeom prst="rect">
            <a:avLst/>
          </a:prstGeom>
          <a:noFill/>
        </p:spPr>
        <p:txBody>
          <a:bodyPr wrap="square" rtlCol="0">
            <a:spAutoFit/>
          </a:bodyPr>
          <a:lstStyle/>
          <a:p>
            <a:pPr algn="ctr"/>
            <a:r>
              <a:rPr lang="en-US" sz="4800" i="1" dirty="0">
                <a:latin typeface="Rocket Sans" panose="020B0602020202020204" pitchFamily="34" charset="0"/>
                <a:ea typeface="Rocket Sans" panose="020B0602020202020204" pitchFamily="34" charset="0"/>
              </a:rPr>
              <a:t>‘Stable-</a:t>
            </a:r>
            <a:r>
              <a:rPr lang="en-US" sz="4800" i="1" dirty="0" err="1">
                <a:latin typeface="Rocket Sans" panose="020B0602020202020204" pitchFamily="34" charset="0"/>
                <a:ea typeface="Rocket Sans" panose="020B0602020202020204" pitchFamily="34" charset="0"/>
              </a:rPr>
              <a:t>ish</a:t>
            </a:r>
            <a:r>
              <a:rPr lang="en-US" sz="4800" i="1" dirty="0">
                <a:latin typeface="Rocket Sans" panose="020B0602020202020204" pitchFamily="34" charset="0"/>
                <a:ea typeface="Rocket Sans" panose="020B0602020202020204" pitchFamily="34" charset="0"/>
              </a:rPr>
              <a:t>’</a:t>
            </a:r>
          </a:p>
        </p:txBody>
      </p:sp>
      <p:sp>
        <p:nvSpPr>
          <p:cNvPr id="15" name="TextBox 14">
            <a:extLst>
              <a:ext uri="{FF2B5EF4-FFF2-40B4-BE49-F238E27FC236}">
                <a16:creationId xmlns:a16="http://schemas.microsoft.com/office/drawing/2014/main" id="{CB85899E-0369-A544-827C-6A6069D91968}"/>
              </a:ext>
            </a:extLst>
          </p:cNvPr>
          <p:cNvSpPr txBox="1"/>
          <p:nvPr/>
        </p:nvSpPr>
        <p:spPr>
          <a:xfrm>
            <a:off x="28306" y="5327032"/>
            <a:ext cx="4415996" cy="830997"/>
          </a:xfrm>
          <a:prstGeom prst="rect">
            <a:avLst/>
          </a:prstGeom>
          <a:noFill/>
        </p:spPr>
        <p:txBody>
          <a:bodyPr wrap="square" rtlCol="0">
            <a:spAutoFit/>
          </a:bodyPr>
          <a:lstStyle/>
          <a:p>
            <a:pPr algn="ctr"/>
            <a:r>
              <a:rPr lang="en-US" sz="4800" i="1" dirty="0">
                <a:latin typeface="Rocket Sans" panose="020B0602020202020204" pitchFamily="34" charset="0"/>
                <a:ea typeface="Rocket Sans" panose="020B0602020202020204" pitchFamily="34" charset="0"/>
              </a:rPr>
              <a:t>Working On</a:t>
            </a:r>
          </a:p>
        </p:txBody>
      </p:sp>
      <p:cxnSp>
        <p:nvCxnSpPr>
          <p:cNvPr id="17" name="Straight Connector 16">
            <a:extLst>
              <a:ext uri="{FF2B5EF4-FFF2-40B4-BE49-F238E27FC236}">
                <a16:creationId xmlns:a16="http://schemas.microsoft.com/office/drawing/2014/main" id="{88C8DDB4-A32F-9D43-BC13-89696D1C5853}"/>
              </a:ext>
            </a:extLst>
          </p:cNvPr>
          <p:cNvCxnSpPr>
            <a:cxnSpLocks/>
          </p:cNvCxnSpPr>
          <p:nvPr/>
        </p:nvCxnSpPr>
        <p:spPr>
          <a:xfrm flipV="1">
            <a:off x="1007389" y="2517276"/>
            <a:ext cx="9965411" cy="3482"/>
          </a:xfrm>
          <a:prstGeom prst="line">
            <a:avLst/>
          </a:prstGeom>
          <a:ln w="12700">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2C140F-98D8-9449-9596-F51AEFAF7825}"/>
              </a:ext>
            </a:extLst>
          </p:cNvPr>
          <p:cNvCxnSpPr>
            <a:cxnSpLocks/>
          </p:cNvCxnSpPr>
          <p:nvPr/>
        </p:nvCxnSpPr>
        <p:spPr>
          <a:xfrm flipV="1">
            <a:off x="1007389" y="4838704"/>
            <a:ext cx="9965411" cy="3482"/>
          </a:xfrm>
          <a:prstGeom prst="line">
            <a:avLst/>
          </a:prstGeom>
          <a:ln w="1270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883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264173" y="1995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a list of Images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143000"/>
            <a:ext cx="12191999" cy="571499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15</a:t>
            </a:r>
          </a:p>
          <a:p>
            <a:r>
              <a:rPr lang="en-US" sz="2800" dirty="0">
                <a:latin typeface="Menlo" panose="020B0609030804020204" pitchFamily="49" charset="0"/>
                <a:ea typeface="Menlo" panose="020B0609030804020204" pitchFamily="49" charset="0"/>
                <a:cs typeface="Menlo" panose="020B0609030804020204" pitchFamily="49" charset="0"/>
              </a:rPr>
              <a:t>class </a:t>
            </a:r>
            <a:r>
              <a:rPr lang="en-US" sz="2800" dirty="0" err="1">
                <a:latin typeface="Menlo" panose="020B0609030804020204" pitchFamily="49" charset="0"/>
                <a:ea typeface="Menlo" panose="020B0609030804020204" pitchFamily="49" charset="0"/>
                <a:cs typeface="Menlo" panose="020B0609030804020204" pitchFamily="49" charset="0"/>
              </a:rPr>
              <a:t>MyApp</a:t>
            </a:r>
            <a:r>
              <a:rPr lang="en-US" sz="2800" dirty="0">
                <a:latin typeface="Menlo" panose="020B0609030804020204" pitchFamily="49" charset="0"/>
                <a:ea typeface="Menlo" panose="020B0609030804020204" pitchFamily="49" charset="0"/>
                <a:cs typeface="Menlo" panose="020B0609030804020204" pitchFamily="49" charset="0"/>
              </a:rPr>
              <a:t> extends </a:t>
            </a:r>
            <a:r>
              <a:rPr lang="en-US" sz="2800" dirty="0" err="1">
                <a:latin typeface="Menlo" panose="020B0609030804020204" pitchFamily="49" charset="0"/>
                <a:ea typeface="Menlo" panose="020B0609030804020204" pitchFamily="49" charset="0"/>
                <a:cs typeface="Menlo" panose="020B0609030804020204" pitchFamily="49" charset="0"/>
              </a:rPr>
              <a:t>StatelessWidget</a:t>
            </a:r>
            <a:r>
              <a:rPr lang="en-US" sz="2800" dirty="0">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 Declare a set list of images to cycle through</a:t>
            </a:r>
          </a:p>
          <a:p>
            <a:r>
              <a:rPr lang="en-US" sz="2800" dirty="0">
                <a:latin typeface="Menlo" panose="020B0609030804020204" pitchFamily="49" charset="0"/>
                <a:ea typeface="Menlo" panose="020B0609030804020204" pitchFamily="49" charset="0"/>
                <a:cs typeface="Menlo" panose="020B0609030804020204" pitchFamily="49" charset="0"/>
              </a:rPr>
              <a:t> final List&lt;Image&gt; _</a:t>
            </a:r>
            <a:r>
              <a:rPr lang="en-US" sz="2800" dirty="0" err="1">
                <a:latin typeface="Menlo" panose="020B0609030804020204" pitchFamily="49" charset="0"/>
                <a:ea typeface="Menlo" panose="020B0609030804020204" pitchFamily="49" charset="0"/>
                <a:cs typeface="Menlo" panose="020B0609030804020204" pitchFamily="49" charset="0"/>
              </a:rPr>
              <a:t>itemImages</a:t>
            </a:r>
            <a:r>
              <a:rPr lang="en-US" sz="2800" dirty="0">
                <a:latin typeface="Menlo" panose="020B0609030804020204" pitchFamily="49" charset="0"/>
                <a:ea typeface="Menlo" panose="020B0609030804020204" pitchFamily="49" charset="0"/>
                <a:cs typeface="Menlo" panose="020B0609030804020204" pitchFamily="49" charset="0"/>
              </a:rPr>
              <a:t> =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Image.asset</a:t>
            </a:r>
            <a:r>
              <a:rPr lang="en-US" sz="2800" dirty="0">
                <a:latin typeface="Menlo" panose="020B0609030804020204" pitchFamily="49" charset="0"/>
                <a:ea typeface="Menlo" panose="020B0609030804020204" pitchFamily="49" charset="0"/>
                <a:cs typeface="Menlo" panose="020B0609030804020204" pitchFamily="49" charset="0"/>
              </a:rPr>
              <a:t>('assets/</a:t>
            </a:r>
            <a:r>
              <a:rPr lang="en-US" sz="2800" dirty="0" err="1">
                <a:latin typeface="Menlo" panose="020B0609030804020204" pitchFamily="49" charset="0"/>
                <a:ea typeface="Menlo" panose="020B0609030804020204" pitchFamily="49" charset="0"/>
                <a:cs typeface="Menlo" panose="020B0609030804020204" pitchFamily="49" charset="0"/>
              </a:rPr>
              <a:t>detroit_cityscape.jpg</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Image.asset</a:t>
            </a:r>
            <a:r>
              <a:rPr lang="en-US" sz="2800" dirty="0">
                <a:latin typeface="Menlo" panose="020B0609030804020204" pitchFamily="49" charset="0"/>
                <a:ea typeface="Menlo" panose="020B0609030804020204" pitchFamily="49" charset="0"/>
                <a:cs typeface="Menlo" panose="020B0609030804020204" pitchFamily="49" charset="0"/>
              </a:rPr>
              <a:t>('assets/</a:t>
            </a:r>
            <a:r>
              <a:rPr lang="en-US" sz="2800" dirty="0" err="1">
                <a:latin typeface="Menlo" panose="020B0609030804020204" pitchFamily="49" charset="0"/>
                <a:ea typeface="Menlo" panose="020B0609030804020204" pitchFamily="49" charset="0"/>
                <a:cs typeface="Menlo" panose="020B0609030804020204" pitchFamily="49" charset="0"/>
              </a:rPr>
              <a:t>detroit_meets.jpeg</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Image.asset</a:t>
            </a:r>
            <a:r>
              <a:rPr lang="en-US" sz="2800" dirty="0">
                <a:latin typeface="Menlo" panose="020B0609030804020204" pitchFamily="49" charset="0"/>
                <a:ea typeface="Menlo" panose="020B0609030804020204" pitchFamily="49" charset="0"/>
                <a:cs typeface="Menlo" panose="020B0609030804020204" pitchFamily="49" charset="0"/>
              </a:rPr>
              <a:t>('assets/tigers-</a:t>
            </a:r>
            <a:r>
              <a:rPr lang="en-US" sz="2800" dirty="0" err="1">
                <a:latin typeface="Menlo" panose="020B0609030804020204" pitchFamily="49" charset="0"/>
                <a:ea typeface="Menlo" panose="020B0609030804020204" pitchFamily="49" charset="0"/>
                <a:cs typeface="Menlo" panose="020B0609030804020204" pitchFamily="49" charset="0"/>
              </a:rPr>
              <a:t>d.jpg</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int _index = 0;</a:t>
            </a:r>
          </a:p>
          <a:p>
            <a:r>
              <a:rPr lang="en-US" sz="2800" dirty="0">
                <a:latin typeface="Menlo" panose="020B0609030804020204" pitchFamily="49" charset="0"/>
                <a:ea typeface="Menlo" panose="020B0609030804020204" pitchFamily="49" charset="0"/>
                <a:cs typeface="Menlo" panose="020B0609030804020204" pitchFamily="49" charset="0"/>
              </a:rPr>
              <a:t>List&lt;Image&gt; _</a:t>
            </a:r>
            <a:r>
              <a:rPr lang="en-US" sz="2800" dirty="0" err="1">
                <a:latin typeface="Menlo" panose="020B0609030804020204" pitchFamily="49" charset="0"/>
                <a:ea typeface="Menlo" panose="020B0609030804020204" pitchFamily="49" charset="0"/>
                <a:cs typeface="Menlo" panose="020B0609030804020204" pitchFamily="49" charset="0"/>
              </a:rPr>
              <a:t>listOfImagesForScreen</a:t>
            </a:r>
            <a:r>
              <a:rPr lang="en-US" sz="2800" dirty="0">
                <a:latin typeface="Menlo" panose="020B0609030804020204" pitchFamily="49" charset="0"/>
                <a:ea typeface="Menlo" panose="020B0609030804020204" pitchFamily="49" charset="0"/>
                <a:cs typeface="Menlo" panose="020B0609030804020204" pitchFamily="49" charset="0"/>
              </a:rPr>
              <a:t> = [];</a:t>
            </a:r>
          </a:p>
        </p:txBody>
      </p:sp>
    </p:spTree>
    <p:extLst>
      <p:ext uri="{BB962C8B-B14F-4D97-AF65-F5344CB8AC3E}">
        <p14:creationId xmlns:p14="http://schemas.microsoft.com/office/powerpoint/2010/main" val="2551800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315912"/>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Boiler Plate Alert – A Stateful Class</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568973" y="1266092"/>
            <a:ext cx="10477399" cy="505850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16</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class </a:t>
            </a:r>
            <a:r>
              <a:rPr lang="en-US" sz="2800" dirty="0" err="1">
                <a:latin typeface="Menlo" panose="020B0609030804020204" pitchFamily="49" charset="0"/>
                <a:ea typeface="Menlo" panose="020B0609030804020204" pitchFamily="49" charset="0"/>
                <a:cs typeface="Menlo" panose="020B0609030804020204" pitchFamily="49" charset="0"/>
              </a:rPr>
              <a:t>MyApp</a:t>
            </a:r>
            <a:r>
              <a:rPr lang="en-US" sz="2800" dirty="0">
                <a:latin typeface="Menlo" panose="020B0609030804020204" pitchFamily="49" charset="0"/>
                <a:ea typeface="Menlo" panose="020B0609030804020204" pitchFamily="49" charset="0"/>
                <a:cs typeface="Menlo" panose="020B0609030804020204" pitchFamily="49" charset="0"/>
              </a:rPr>
              <a:t> extends </a:t>
            </a:r>
            <a:r>
              <a:rPr lang="en-US" sz="2800" dirty="0" err="1">
                <a:latin typeface="Menlo" panose="020B0609030804020204" pitchFamily="49" charset="0"/>
                <a:ea typeface="Menlo" panose="020B0609030804020204" pitchFamily="49" charset="0"/>
                <a:cs typeface="Menlo" panose="020B0609030804020204" pitchFamily="49" charset="0"/>
              </a:rPr>
              <a:t>StatefulWidget</a:t>
            </a:r>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@override</a:t>
            </a:r>
          </a:p>
          <a:p>
            <a:r>
              <a:rPr lang="en-US" sz="2800" dirty="0">
                <a:latin typeface="Menlo" panose="020B0609030804020204" pitchFamily="49" charset="0"/>
                <a:ea typeface="Menlo" panose="020B0609030804020204" pitchFamily="49" charset="0"/>
                <a:cs typeface="Menlo" panose="020B0609030804020204" pitchFamily="49" charset="0"/>
              </a:rPr>
              <a:t>  State&lt;</a:t>
            </a:r>
            <a:r>
              <a:rPr lang="en-US" sz="2800" dirty="0" err="1">
                <a:latin typeface="Menlo" panose="020B0609030804020204" pitchFamily="49" charset="0"/>
                <a:ea typeface="Menlo" panose="020B0609030804020204" pitchFamily="49" charset="0"/>
                <a:cs typeface="Menlo" panose="020B0609030804020204" pitchFamily="49" charset="0"/>
              </a:rPr>
              <a:t>StatefulWidget</a:t>
            </a:r>
            <a:r>
              <a:rPr lang="en-US" sz="2800" dirty="0">
                <a:latin typeface="Menlo" panose="020B0609030804020204" pitchFamily="49" charset="0"/>
                <a:ea typeface="Menlo" panose="020B0609030804020204" pitchFamily="49" charset="0"/>
                <a:cs typeface="Menlo" panose="020B0609030804020204" pitchFamily="49" charset="0"/>
              </a:rPr>
              <a:t>&gt; </a:t>
            </a:r>
            <a:r>
              <a:rPr lang="en-US" sz="2800" dirty="0" err="1">
                <a:latin typeface="Menlo" panose="020B0609030804020204" pitchFamily="49" charset="0"/>
                <a:ea typeface="Menlo" panose="020B0609030804020204" pitchFamily="49" charset="0"/>
                <a:cs typeface="Menlo" panose="020B0609030804020204" pitchFamily="49" charset="0"/>
              </a:rPr>
              <a:t>createState</a:t>
            </a:r>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return _</a:t>
            </a:r>
            <a:r>
              <a:rPr lang="en-US" sz="2800" dirty="0" err="1">
                <a:latin typeface="Menlo" panose="020B0609030804020204" pitchFamily="49" charset="0"/>
                <a:ea typeface="Menlo" panose="020B0609030804020204" pitchFamily="49" charset="0"/>
                <a:cs typeface="Menlo" panose="020B0609030804020204" pitchFamily="49" charset="0"/>
              </a:rPr>
              <a:t>MyAppState</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class _</a:t>
            </a:r>
            <a:r>
              <a:rPr lang="en-US" sz="2800" dirty="0" err="1">
                <a:latin typeface="Menlo" panose="020B0609030804020204" pitchFamily="49" charset="0"/>
                <a:ea typeface="Menlo" panose="020B0609030804020204" pitchFamily="49" charset="0"/>
                <a:cs typeface="Menlo" panose="020B0609030804020204" pitchFamily="49" charset="0"/>
              </a:rPr>
              <a:t>MyAppState</a:t>
            </a:r>
            <a:r>
              <a:rPr lang="en-US" sz="2800" dirty="0">
                <a:latin typeface="Menlo" panose="020B0609030804020204" pitchFamily="49" charset="0"/>
                <a:ea typeface="Menlo" panose="020B0609030804020204" pitchFamily="49" charset="0"/>
                <a:cs typeface="Menlo" panose="020B0609030804020204" pitchFamily="49" charset="0"/>
              </a:rPr>
              <a:t> extends State&lt;</a:t>
            </a:r>
            <a:r>
              <a:rPr lang="en-US" sz="2800" dirty="0" err="1">
                <a:latin typeface="Menlo" panose="020B0609030804020204" pitchFamily="49" charset="0"/>
                <a:ea typeface="Menlo" panose="020B0609030804020204" pitchFamily="49" charset="0"/>
                <a:cs typeface="Menlo" panose="020B0609030804020204" pitchFamily="49" charset="0"/>
              </a:rPr>
              <a:t>MyApp</a:t>
            </a:r>
            <a:r>
              <a:rPr lang="en-US" sz="2800" dirty="0">
                <a:latin typeface="Menlo" panose="020B0609030804020204" pitchFamily="49" charset="0"/>
                <a:ea typeface="Menlo" panose="020B0609030804020204" pitchFamily="49" charset="0"/>
                <a:cs typeface="Menlo" panose="020B0609030804020204" pitchFamily="49" charset="0"/>
              </a:rPr>
              <a:t>&gt; {</a:t>
            </a: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54173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175273" y="212289"/>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make the button do something</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335386"/>
            <a:ext cx="12191999" cy="552261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17</a:t>
            </a:r>
          </a:p>
          <a:p>
            <a:r>
              <a:rPr lang="en-US" sz="2800" dirty="0">
                <a:latin typeface="Menlo" panose="020B0609030804020204" pitchFamily="49" charset="0"/>
                <a:ea typeface="Menlo" panose="020B0609030804020204" pitchFamily="49" charset="0"/>
                <a:cs typeface="Menlo" panose="020B0609030804020204" pitchFamily="49" charset="0"/>
              </a:rPr>
              <a:t>//Add to the main class above the build method</a:t>
            </a:r>
          </a:p>
          <a:p>
            <a:r>
              <a:rPr lang="en-US" sz="2800" dirty="0">
                <a:latin typeface="Menlo" panose="020B0609030804020204" pitchFamily="49" charset="0"/>
                <a:ea typeface="Menlo" panose="020B0609030804020204" pitchFamily="49" charset="0"/>
                <a:cs typeface="Menlo" panose="020B0609030804020204" pitchFamily="49" charset="0"/>
              </a:rPr>
              <a:t>void </a:t>
            </a:r>
            <a:r>
              <a:rPr lang="en-US" sz="2800" dirty="0" err="1">
                <a:latin typeface="Menlo" panose="020B0609030804020204" pitchFamily="49" charset="0"/>
                <a:ea typeface="Menlo" panose="020B0609030804020204" pitchFamily="49" charset="0"/>
                <a:cs typeface="Menlo" panose="020B0609030804020204" pitchFamily="49" charset="0"/>
              </a:rPr>
              <a:t>onButtonPressed</a:t>
            </a:r>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setState</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_index++;</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if (_index &gt;= _</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itemImages.length</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_index = 0;</a:t>
            </a: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_</a:t>
            </a:r>
            <a:r>
              <a:rPr lang="en-US" sz="2800" dirty="0" err="1">
                <a:latin typeface="Menlo" panose="020B0609030804020204" pitchFamily="49" charset="0"/>
                <a:ea typeface="Menlo" panose="020B0609030804020204" pitchFamily="49" charset="0"/>
                <a:cs typeface="Menlo" panose="020B0609030804020204" pitchFamily="49" charset="0"/>
              </a:rPr>
              <a:t>listOfImagesForScreen.add</a:t>
            </a:r>
            <a:r>
              <a:rPr lang="en-US" sz="2800" dirty="0">
                <a:latin typeface="Menlo" panose="020B0609030804020204" pitchFamily="49" charset="0"/>
                <a:ea typeface="Menlo" panose="020B0609030804020204" pitchFamily="49" charset="0"/>
                <a:cs typeface="Menlo" panose="020B0609030804020204" pitchFamily="49" charset="0"/>
              </a:rPr>
              <a:t>(_</a:t>
            </a:r>
            <a:r>
              <a:rPr lang="en-US" sz="2800" dirty="0" err="1">
                <a:latin typeface="Menlo" panose="020B0609030804020204" pitchFamily="49" charset="0"/>
                <a:ea typeface="Menlo" panose="020B0609030804020204" pitchFamily="49" charset="0"/>
                <a:cs typeface="Menlo" panose="020B0609030804020204" pitchFamily="49" charset="0"/>
              </a:rPr>
              <a:t>itemImages</a:t>
            </a:r>
            <a:r>
              <a:rPr lang="en-US" sz="2800" dirty="0">
                <a:latin typeface="Menlo" panose="020B0609030804020204" pitchFamily="49" charset="0"/>
                <a:ea typeface="Menlo" panose="020B0609030804020204" pitchFamily="49" charset="0"/>
                <a:cs typeface="Menlo" panose="020B0609030804020204" pitchFamily="49" charset="0"/>
              </a:rPr>
              <a:t>[_index]);</a:t>
            </a:r>
          </a:p>
          <a:p>
            <a:r>
              <a:rPr lang="en-US" sz="2800" dirty="0">
                <a:latin typeface="Menlo" panose="020B0609030804020204" pitchFamily="49" charset="0"/>
                <a:ea typeface="Menlo" panose="020B0609030804020204" pitchFamily="49" charset="0"/>
                <a:cs typeface="Menlo" panose="020B0609030804020204" pitchFamily="49" charset="0"/>
              </a:rPr>
              <a:t>    })}</a:t>
            </a:r>
          </a:p>
          <a:p>
            <a:endParaRPr lang="en-US" sz="28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778047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264173" y="328612"/>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Update the </a:t>
            </a:r>
            <a:r>
              <a:rPr lang="en-US" sz="4800" b="1" dirty="0" err="1">
                <a:solidFill>
                  <a:schemeClr val="bg1"/>
                </a:solidFill>
                <a:latin typeface="Rocket Sans" panose="020B0602020202020204" pitchFamily="34" charset="0"/>
                <a:ea typeface="Rocket Sans" panose="020B0602020202020204" pitchFamily="34" charset="0"/>
              </a:rPr>
              <a:t>ListView</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384300"/>
            <a:ext cx="12191999" cy="547369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18</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sz="2800" dirty="0">
                <a:latin typeface="Menlo" panose="020B0609030804020204" pitchFamily="49" charset="0"/>
                <a:ea typeface="Menlo" panose="020B0609030804020204" pitchFamily="49" charset="0"/>
                <a:cs typeface="Menlo" panose="020B0609030804020204" pitchFamily="49" charset="0"/>
              </a:rPr>
              <a:t>home: Scaffold(</a:t>
            </a:r>
          </a:p>
          <a:p>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 </a:t>
            </a:r>
            <a:r>
              <a:rPr lang="en-US" sz="2800" dirty="0" err="1">
                <a:latin typeface="Menlo" panose="020B0609030804020204" pitchFamily="49" charset="0"/>
                <a:ea typeface="Menlo" panose="020B0609030804020204" pitchFamily="49" charset="0"/>
                <a:cs typeface="Menlo" panose="020B0609030804020204" pitchFamily="49" charset="0"/>
              </a:rPr>
              <a:t>AppBar</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title: Text('Detroit Meets'),</a:t>
            </a:r>
          </a:p>
          <a:p>
            <a:r>
              <a:rPr lang="en-US" sz="2800" dirty="0">
                <a:latin typeface="Menlo" panose="020B0609030804020204" pitchFamily="49" charset="0"/>
                <a:ea typeface="Menlo" panose="020B0609030804020204" pitchFamily="49" charset="0"/>
                <a:cs typeface="Menlo" panose="020B0609030804020204" pitchFamily="49" charset="0"/>
              </a:rPr>
              <a:t>          ),</a:t>
            </a:r>
          </a:p>
          <a:p>
            <a:r>
              <a:rPr lang="en-US" sz="2800" dirty="0">
                <a:latin typeface="Menlo" panose="020B0609030804020204" pitchFamily="49" charset="0"/>
                <a:ea typeface="Menlo" panose="020B0609030804020204" pitchFamily="49" charset="0"/>
                <a:cs typeface="Menlo" panose="020B0609030804020204" pitchFamily="49" charset="0"/>
              </a:rPr>
              <a:t>          body: </a:t>
            </a:r>
            <a:r>
              <a:rPr lang="en-US" sz="2800" dirty="0" err="1">
                <a:latin typeface="Menlo" panose="020B0609030804020204" pitchFamily="49" charset="0"/>
                <a:ea typeface="Menlo" panose="020B0609030804020204" pitchFamily="49" charset="0"/>
                <a:cs typeface="Menlo" panose="020B0609030804020204" pitchFamily="49" charset="0"/>
              </a:rPr>
              <a:t>ListView</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children: </a:t>
            </a:r>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_</a:t>
            </a:r>
            <a:r>
              <a:rPr lang="en-US" sz="2800" dirty="0" err="1">
                <a:highlight>
                  <a:srgbClr val="FFFF00"/>
                </a:highlight>
                <a:latin typeface="Menlo" panose="020B0609030804020204" pitchFamily="49" charset="0"/>
                <a:ea typeface="Menlo" panose="020B0609030804020204" pitchFamily="49" charset="0"/>
                <a:cs typeface="Menlo" panose="020B0609030804020204" pitchFamily="49" charset="0"/>
              </a:rPr>
              <a:t>listOfImagesForScreen</a:t>
            </a:r>
            <a:endParaRPr lang="en-US" sz="2800" dirty="0">
              <a:highlight>
                <a:srgbClr val="FFFF00"/>
              </a:highlight>
              <a:latin typeface="Menlo" panose="020B0609030804020204" pitchFamily="49" charset="0"/>
              <a:ea typeface="Menlo" panose="020B0609030804020204" pitchFamily="49" charset="0"/>
              <a:cs typeface="Menlo" panose="020B0609030804020204" pitchFamily="49" charset="0"/>
            </a:endParaRPr>
          </a:p>
          <a:p>
            <a:r>
              <a:rPr lang="en-US" sz="2800" dirty="0">
                <a:highlight>
                  <a:srgbClr val="FFFF00"/>
                </a:highlight>
                <a:latin typeface="Menlo" panose="020B0609030804020204" pitchFamily="49" charset="0"/>
                <a:ea typeface="Menlo" panose="020B0609030804020204" pitchFamily="49" charset="0"/>
                <a:cs typeface="Menlo" panose="020B0609030804020204" pitchFamily="49" charset="0"/>
              </a:rPr>
              <a:t>                .map((element) =&gt; Card(</a:t>
            </a:r>
          </a:p>
          <a:p>
            <a:r>
              <a:rPr lang="en-US" sz="2800" dirty="0">
                <a:latin typeface="Menlo" panose="020B0609030804020204" pitchFamily="49" charset="0"/>
                <a:ea typeface="Menlo" panose="020B0609030804020204" pitchFamily="49" charset="0"/>
                <a:cs typeface="Menlo" panose="020B0609030804020204" pitchFamily="49" charset="0"/>
              </a:rPr>
              <a:t>                      margin: </a:t>
            </a:r>
            <a:r>
              <a:rPr lang="en-US" sz="2800" dirty="0" err="1">
                <a:latin typeface="Menlo" panose="020B0609030804020204" pitchFamily="49" charset="0"/>
                <a:ea typeface="Menlo" panose="020B0609030804020204" pitchFamily="49" charset="0"/>
                <a:cs typeface="Menlo" panose="020B0609030804020204" pitchFamily="49" charset="0"/>
              </a:rPr>
              <a:t>EdgeInsets.all</a:t>
            </a:r>
            <a:r>
              <a:rPr lang="en-US" sz="2800" dirty="0">
                <a:latin typeface="Menlo" panose="020B0609030804020204" pitchFamily="49" charset="0"/>
                <a:ea typeface="Menlo" panose="020B0609030804020204" pitchFamily="49" charset="0"/>
                <a:cs typeface="Menlo" panose="020B0609030804020204" pitchFamily="49" charset="0"/>
              </a:rPr>
              <a:t>(8),</a:t>
            </a:r>
          </a:p>
        </p:txBody>
      </p:sp>
    </p:spTree>
    <p:extLst>
      <p:ext uri="{BB962C8B-B14F-4D97-AF65-F5344CB8AC3E}">
        <p14:creationId xmlns:p14="http://schemas.microsoft.com/office/powerpoint/2010/main" val="951270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464745" y="557848"/>
            <a:ext cx="4285055" cy="1569660"/>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Let’s add a Nav Drawer</a:t>
            </a:r>
            <a:endParaRPr lang="en-US" sz="3600" dirty="0">
              <a:solidFill>
                <a:schemeClr val="bg1"/>
              </a:solidFill>
              <a:latin typeface="Rocket Sans" panose="020B0602020202020204" pitchFamily="34" charset="0"/>
              <a:ea typeface="Rocket Sans" panose="020B0602020202020204" pitchFamily="34" charset="0"/>
            </a:endParaRPr>
          </a:p>
        </p:txBody>
      </p:sp>
      <p:pic>
        <p:nvPicPr>
          <p:cNvPr id="5" name="Picture 4">
            <a:extLst>
              <a:ext uri="{FF2B5EF4-FFF2-40B4-BE49-F238E27FC236}">
                <a16:creationId xmlns:a16="http://schemas.microsoft.com/office/drawing/2014/main" id="{57C3A89A-19F6-E346-B560-D08DE09147A1}"/>
              </a:ext>
            </a:extLst>
          </p:cNvPr>
          <p:cNvPicPr>
            <a:picLocks noChangeAspect="1"/>
          </p:cNvPicPr>
          <p:nvPr/>
        </p:nvPicPr>
        <p:blipFill>
          <a:blip r:embed="rId3"/>
          <a:stretch>
            <a:fillRect/>
          </a:stretch>
        </p:blipFill>
        <p:spPr>
          <a:xfrm>
            <a:off x="8648700" y="243128"/>
            <a:ext cx="3213100" cy="6371741"/>
          </a:xfrm>
          <a:prstGeom prst="rect">
            <a:avLst/>
          </a:prstGeom>
        </p:spPr>
      </p:pic>
      <p:pic>
        <p:nvPicPr>
          <p:cNvPr id="7" name="Picture 6">
            <a:extLst>
              <a:ext uri="{FF2B5EF4-FFF2-40B4-BE49-F238E27FC236}">
                <a16:creationId xmlns:a16="http://schemas.microsoft.com/office/drawing/2014/main" id="{F52F8984-79B2-CD4E-89A1-06866F2DCC75}"/>
              </a:ext>
            </a:extLst>
          </p:cNvPr>
          <p:cNvPicPr>
            <a:picLocks noChangeAspect="1"/>
          </p:cNvPicPr>
          <p:nvPr/>
        </p:nvPicPr>
        <p:blipFill>
          <a:blip r:embed="rId4"/>
          <a:stretch>
            <a:fillRect/>
          </a:stretch>
        </p:blipFill>
        <p:spPr>
          <a:xfrm>
            <a:off x="5092700" y="243128"/>
            <a:ext cx="3213100" cy="6371741"/>
          </a:xfrm>
          <a:prstGeom prst="rect">
            <a:avLst/>
          </a:prstGeom>
        </p:spPr>
      </p:pic>
    </p:spTree>
    <p:extLst>
      <p:ext uri="{BB962C8B-B14F-4D97-AF65-F5344CB8AC3E}">
        <p14:creationId xmlns:p14="http://schemas.microsoft.com/office/powerpoint/2010/main" val="3274778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264173" y="328612"/>
            <a:ext cx="11202613"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A simple Nav Drawer</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5" name="Rectangle 4">
            <a:extLst>
              <a:ext uri="{FF2B5EF4-FFF2-40B4-BE49-F238E27FC236}">
                <a16:creationId xmlns:a16="http://schemas.microsoft.com/office/drawing/2014/main" id="{2D58BC31-B31E-0C49-83AD-7A04FA8A2E21}"/>
              </a:ext>
            </a:extLst>
          </p:cNvPr>
          <p:cNvSpPr/>
          <p:nvPr/>
        </p:nvSpPr>
        <p:spPr>
          <a:xfrm>
            <a:off x="0" y="1384300"/>
            <a:ext cx="12191999" cy="547369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noAutofit/>
          </a:bodyPr>
          <a:lstStyle/>
          <a:p>
            <a:r>
              <a:rPr lang="en-US" sz="2800" dirty="0">
                <a:solidFill>
                  <a:schemeClr val="accent6"/>
                </a:solidFill>
                <a:latin typeface="Menlo" panose="020B0609030804020204" pitchFamily="49" charset="0"/>
                <a:ea typeface="Menlo" panose="020B0609030804020204" pitchFamily="49" charset="0"/>
                <a:cs typeface="Menlo" panose="020B0609030804020204" pitchFamily="49" charset="0"/>
              </a:rPr>
              <a:t>//Example 19</a:t>
            </a:r>
          </a:p>
          <a:p>
            <a:endParaRPr lang="en-US" sz="2800" dirty="0">
              <a:latin typeface="Menlo" panose="020B0609030804020204" pitchFamily="49" charset="0"/>
              <a:ea typeface="Menlo" panose="020B0609030804020204" pitchFamily="49" charset="0"/>
              <a:cs typeface="Menlo" panose="020B0609030804020204" pitchFamily="49" charset="0"/>
            </a:endParaRPr>
          </a:p>
          <a:p>
            <a:r>
              <a:rPr lang="en-US" dirty="0"/>
              <a:t> </a:t>
            </a:r>
            <a:r>
              <a:rPr lang="en-US" sz="2800" dirty="0">
                <a:latin typeface="Menlo" panose="020B0609030804020204" pitchFamily="49" charset="0"/>
                <a:ea typeface="Menlo" panose="020B0609030804020204" pitchFamily="49" charset="0"/>
                <a:cs typeface="Menlo" panose="020B0609030804020204" pitchFamily="49" charset="0"/>
              </a:rPr>
              <a:t>drawer: Drawer(</a:t>
            </a:r>
          </a:p>
          <a:p>
            <a:r>
              <a:rPr lang="en-US" sz="2800" dirty="0">
                <a:latin typeface="Menlo" panose="020B0609030804020204" pitchFamily="49" charset="0"/>
                <a:ea typeface="Menlo" panose="020B0609030804020204" pitchFamily="49" charset="0"/>
                <a:cs typeface="Menlo" panose="020B0609030804020204" pitchFamily="49" charset="0"/>
              </a:rPr>
              <a:t>            child: </a:t>
            </a:r>
            <a:r>
              <a:rPr lang="en-US" sz="2800" dirty="0" err="1">
                <a:latin typeface="Menlo" panose="020B0609030804020204" pitchFamily="49" charset="0"/>
                <a:ea typeface="Menlo" panose="020B0609030804020204" pitchFamily="49" charset="0"/>
                <a:cs typeface="Menlo" panose="020B0609030804020204" pitchFamily="49" charset="0"/>
              </a:rPr>
              <a:t>ListView</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padding: </a:t>
            </a:r>
            <a:r>
              <a:rPr lang="en-US" sz="2800" dirty="0" err="1">
                <a:latin typeface="Menlo" panose="020B0609030804020204" pitchFamily="49" charset="0"/>
                <a:ea typeface="Menlo" panose="020B0609030804020204" pitchFamily="49" charset="0"/>
                <a:cs typeface="Menlo" panose="020B0609030804020204" pitchFamily="49" charset="0"/>
              </a:rPr>
              <a:t>EdgeInsets.zero</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children: &lt;Widget&gt;[</a:t>
            </a:r>
          </a:p>
          <a:p>
            <a:r>
              <a:rPr lang="en-US" sz="2800" dirty="0">
                <a:latin typeface="Menlo" panose="020B0609030804020204" pitchFamily="49" charset="0"/>
                <a:ea typeface="Menlo" panose="020B0609030804020204" pitchFamily="49" charset="0"/>
                <a:cs typeface="Menlo" panose="020B0609030804020204" pitchFamily="49" charset="0"/>
              </a:rPr>
              <a:t>                  Container(</a:t>
            </a:r>
          </a:p>
          <a:p>
            <a:r>
              <a:rPr lang="en-US" sz="2800" dirty="0">
                <a:latin typeface="Menlo" panose="020B0609030804020204" pitchFamily="49" charset="0"/>
                <a:ea typeface="Menlo" panose="020B0609030804020204" pitchFamily="49" charset="0"/>
                <a:cs typeface="Menlo" panose="020B0609030804020204" pitchFamily="49" charset="0"/>
              </a:rPr>
              <a:t>                      height: 128.0,</a:t>
            </a:r>
          </a:p>
          <a:p>
            <a:r>
              <a:rPr lang="en-US" sz="2800" dirty="0">
                <a:latin typeface="Menlo" panose="020B0609030804020204" pitchFamily="49" charset="0"/>
                <a:ea typeface="Menlo" panose="020B0609030804020204" pitchFamily="49" charset="0"/>
                <a:cs typeface="Menlo" panose="020B0609030804020204" pitchFamily="49" charset="0"/>
              </a:rPr>
              <a:t>                      child: </a:t>
            </a:r>
            <a:r>
              <a:rPr lang="en-US" sz="2800" dirty="0" err="1">
                <a:latin typeface="Menlo" panose="020B0609030804020204" pitchFamily="49" charset="0"/>
                <a:ea typeface="Menlo" panose="020B0609030804020204" pitchFamily="49" charset="0"/>
                <a:cs typeface="Menlo" panose="020B0609030804020204" pitchFamily="49" charset="0"/>
              </a:rPr>
              <a:t>DrawerHeader</a:t>
            </a:r>
            <a:r>
              <a:rPr lang="en-US" sz="2800" dirty="0">
                <a:latin typeface="Menlo" panose="020B0609030804020204" pitchFamily="49" charset="0"/>
                <a:ea typeface="Menlo" panose="020B0609030804020204" pitchFamily="49" charset="0"/>
                <a:cs typeface="Menlo" panose="020B0609030804020204" pitchFamily="49" charset="0"/>
              </a:rPr>
              <a:t>(</a:t>
            </a:r>
          </a:p>
          <a:p>
            <a:r>
              <a:rPr lang="en-US" sz="2800" dirty="0">
                <a:latin typeface="Menlo" panose="020B0609030804020204" pitchFamily="49" charset="0"/>
                <a:ea typeface="Menlo" panose="020B0609030804020204" pitchFamily="49" charset="0"/>
                <a:cs typeface="Menlo" panose="020B0609030804020204" pitchFamily="49" charset="0"/>
              </a:rPr>
              <a:t>                        child: Text(</a:t>
            </a:r>
          </a:p>
          <a:p>
            <a:r>
              <a:rPr lang="en-US" sz="2800" dirty="0">
                <a:latin typeface="Menlo" panose="020B0609030804020204" pitchFamily="49" charset="0"/>
                <a:ea typeface="Menlo" panose="020B0609030804020204" pitchFamily="49" charset="0"/>
                <a:cs typeface="Menlo" panose="020B0609030804020204" pitchFamily="49" charset="0"/>
              </a:rPr>
              <a:t>                          'Detroit Meets',</a:t>
            </a:r>
          </a:p>
          <a:p>
            <a:r>
              <a:rPr lang="en-US" sz="2800" dirty="0">
                <a:latin typeface="Menlo" panose="020B0609030804020204" pitchFamily="49" charset="0"/>
                <a:ea typeface="Menlo" panose="020B0609030804020204" pitchFamily="49" charset="0"/>
                <a:cs typeface="Menlo" panose="020B0609030804020204" pitchFamily="49" charset="0"/>
              </a:rPr>
              <a:t>                          ...</a:t>
            </a:r>
            <a:endParaRPr lang="en-US" dirty="0"/>
          </a:p>
        </p:txBody>
      </p:sp>
    </p:spTree>
    <p:extLst>
      <p:ext uri="{BB962C8B-B14F-4D97-AF65-F5344CB8AC3E}">
        <p14:creationId xmlns:p14="http://schemas.microsoft.com/office/powerpoint/2010/main" val="2150056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46D98D-FE49-1744-AFEA-B16A376E0C9D}"/>
              </a:ext>
            </a:extLst>
          </p:cNvPr>
          <p:cNvSpPr txBox="1"/>
          <p:nvPr/>
        </p:nvSpPr>
        <p:spPr>
          <a:xfrm>
            <a:off x="568973" y="684848"/>
            <a:ext cx="7891855" cy="830997"/>
          </a:xfrm>
          <a:prstGeom prst="rect">
            <a:avLst/>
          </a:prstGeom>
          <a:noFill/>
        </p:spPr>
        <p:txBody>
          <a:bodyPr wrap="square" rtlCol="0">
            <a:spAutoFit/>
          </a:bodyPr>
          <a:lstStyle/>
          <a:p>
            <a:r>
              <a:rPr lang="en-US" sz="4800" b="1" dirty="0">
                <a:solidFill>
                  <a:schemeClr val="bg1"/>
                </a:solidFill>
                <a:latin typeface="Rocket Sans" panose="020B0602020202020204" pitchFamily="34" charset="0"/>
                <a:ea typeface="Rocket Sans" panose="020B0602020202020204" pitchFamily="34" charset="0"/>
              </a:rPr>
              <a:t>What did we learn?</a:t>
            </a:r>
            <a:endParaRPr lang="en-US" sz="3600" dirty="0">
              <a:solidFill>
                <a:schemeClr val="bg1"/>
              </a:solidFill>
              <a:latin typeface="Rocket Sans" panose="020B0602020202020204" pitchFamily="34" charset="0"/>
              <a:ea typeface="Rocket Sans" panose="020B0602020202020204" pitchFamily="34" charset="0"/>
            </a:endParaRPr>
          </a:p>
        </p:txBody>
      </p:sp>
      <p:sp>
        <p:nvSpPr>
          <p:cNvPr id="3" name="Rectangle 2">
            <a:extLst>
              <a:ext uri="{FF2B5EF4-FFF2-40B4-BE49-F238E27FC236}">
                <a16:creationId xmlns:a16="http://schemas.microsoft.com/office/drawing/2014/main" id="{972783DD-2307-A144-BD47-1551FA8081C8}"/>
              </a:ext>
            </a:extLst>
          </p:cNvPr>
          <p:cNvSpPr/>
          <p:nvPr/>
        </p:nvSpPr>
        <p:spPr>
          <a:xfrm>
            <a:off x="0" y="1640958"/>
            <a:ext cx="12191999" cy="4031873"/>
          </a:xfrm>
          <a:prstGeom prst="rect">
            <a:avLst/>
          </a:prstGeom>
        </p:spPr>
        <p:txBody>
          <a:bodyPr wrap="square">
            <a:spAutoFit/>
          </a:bodyPr>
          <a:lstStyle/>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Command Line Tool for Flutter </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Project Structure</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Widgets</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Constructors and Named Parameters</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Stateless and Stateful Widgets</a:t>
            </a:r>
          </a:p>
          <a:p>
            <a:pPr marL="914400" lvl="1"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A few Widgets </a:t>
            </a:r>
            <a:r>
              <a:rPr lang="en-US" sz="3200" dirty="0">
                <a:solidFill>
                  <a:schemeClr val="bg1"/>
                </a:solidFill>
                <a:latin typeface="Rocket Sans" panose="020B0602020202020204" pitchFamily="34" charset="0"/>
                <a:ea typeface="Rocket Sans" panose="020B0602020202020204" pitchFamily="34" charset="0"/>
                <a:sym typeface="Wingdings" pitchFamily="2" charset="2"/>
              </a:rPr>
              <a:t></a:t>
            </a:r>
            <a:endParaRPr lang="en-US" sz="3200" dirty="0">
              <a:solidFill>
                <a:schemeClr val="bg1"/>
              </a:solidFill>
              <a:latin typeface="Rocket Sans" panose="020B0602020202020204" pitchFamily="34" charset="0"/>
              <a:ea typeface="Rocket Sans" panose="020B0602020202020204" pitchFamily="34" charset="0"/>
            </a:endParaRPr>
          </a:p>
          <a:p>
            <a:pPr marL="457200" indent="-457200">
              <a:buFont typeface="Arial" panose="020B0604020202020204" pitchFamily="34" charset="0"/>
              <a:buChar char="•"/>
            </a:pPr>
            <a:endParaRPr lang="en-US" sz="3200" dirty="0">
              <a:solidFill>
                <a:schemeClr val="bg1"/>
              </a:solidFill>
              <a:latin typeface="Rocket Sans" panose="020B0602020202020204" pitchFamily="34" charset="0"/>
              <a:ea typeface="Rocket Sans" panose="020B0602020202020204" pitchFamily="34" charset="0"/>
            </a:endParaRPr>
          </a:p>
          <a:p>
            <a:pPr algn="ctr"/>
            <a:r>
              <a:rPr lang="en-US" sz="3200" dirty="0">
                <a:solidFill>
                  <a:srgbClr val="FFFF00"/>
                </a:solidFill>
                <a:latin typeface="Rocket Sans" panose="020B0602020202020204" pitchFamily="34" charset="0"/>
                <a:ea typeface="Rocket Sans" panose="020B0602020202020204" pitchFamily="34" charset="0"/>
              </a:rPr>
              <a:t>http://</a:t>
            </a:r>
            <a:r>
              <a:rPr lang="en-US" sz="3200" dirty="0" err="1">
                <a:solidFill>
                  <a:srgbClr val="FFFF00"/>
                </a:solidFill>
                <a:latin typeface="Rocket Sans" panose="020B0602020202020204" pitchFamily="34" charset="0"/>
                <a:ea typeface="Rocket Sans" panose="020B0602020202020204" pitchFamily="34" charset="0"/>
              </a:rPr>
              <a:t>bit.ly</a:t>
            </a:r>
            <a:r>
              <a:rPr lang="en-US" sz="3200" dirty="0">
                <a:solidFill>
                  <a:srgbClr val="FFFF00"/>
                </a:solidFill>
                <a:latin typeface="Rocket Sans" panose="020B0602020202020204" pitchFamily="34" charset="0"/>
                <a:ea typeface="Rocket Sans" panose="020B0602020202020204" pitchFamily="34" charset="0"/>
              </a:rPr>
              <a:t>/</a:t>
            </a:r>
            <a:r>
              <a:rPr lang="en-US" sz="3200" dirty="0" err="1">
                <a:solidFill>
                  <a:srgbClr val="FFFF00"/>
                </a:solidFill>
                <a:latin typeface="Rocket Sans" panose="020B0602020202020204" pitchFamily="34" charset="0"/>
                <a:ea typeface="Rocket Sans" panose="020B0602020202020204" pitchFamily="34" charset="0"/>
              </a:rPr>
              <a:t>detroitmeetsflutter</a:t>
            </a:r>
            <a:endParaRPr lang="en-US" sz="2800" dirty="0">
              <a:solidFill>
                <a:schemeClr val="bg1"/>
              </a:solidFill>
              <a:latin typeface="Rocket Sans" panose="020B0602020202020204" pitchFamily="34" charset="0"/>
              <a:ea typeface="Rocket Sans" panose="020B0602020202020204" pitchFamily="34" charset="0"/>
            </a:endParaRPr>
          </a:p>
        </p:txBody>
      </p:sp>
      <p:pic>
        <p:nvPicPr>
          <p:cNvPr id="5" name="Picture 4">
            <a:extLst>
              <a:ext uri="{FF2B5EF4-FFF2-40B4-BE49-F238E27FC236}">
                <a16:creationId xmlns:a16="http://schemas.microsoft.com/office/drawing/2014/main" id="{3C06F297-8849-EA47-8EA9-FAB65697B50F}"/>
              </a:ext>
            </a:extLst>
          </p:cNvPr>
          <p:cNvPicPr>
            <a:picLocks noChangeAspect="1"/>
          </p:cNvPicPr>
          <p:nvPr/>
        </p:nvPicPr>
        <p:blipFill>
          <a:blip r:embed="rId3"/>
          <a:stretch>
            <a:fillRect/>
          </a:stretch>
        </p:blipFill>
        <p:spPr>
          <a:xfrm>
            <a:off x="7721587" y="437914"/>
            <a:ext cx="3901440" cy="1324864"/>
          </a:xfrm>
          <a:prstGeom prst="rect">
            <a:avLst/>
          </a:prstGeom>
        </p:spPr>
      </p:pic>
    </p:spTree>
    <p:extLst>
      <p:ext uri="{BB962C8B-B14F-4D97-AF65-F5344CB8AC3E}">
        <p14:creationId xmlns:p14="http://schemas.microsoft.com/office/powerpoint/2010/main" val="1930463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a:blip r:embed="rId3">
            <a:duotone>
              <a:schemeClr val="accent5">
                <a:shade val="45000"/>
                <a:satMod val="135000"/>
              </a:schemeClr>
              <a:prstClr val="white"/>
            </a:duotone>
            <a:alphaModFix amt="5000"/>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flipH="1">
            <a:off x="830979" y="257449"/>
            <a:ext cx="10530042" cy="3619308"/>
          </a:xfrm>
          <a:prstGeom prst="rect">
            <a:avLst/>
          </a:prstGeom>
        </p:spPr>
      </p:pic>
      <p:sp>
        <p:nvSpPr>
          <p:cNvPr id="11" name="Title 10">
            <a:extLst>
              <a:ext uri="{FF2B5EF4-FFF2-40B4-BE49-F238E27FC236}">
                <a16:creationId xmlns:a16="http://schemas.microsoft.com/office/drawing/2014/main" id="{09464A54-0C3C-9043-B4B9-9056E74D3BAB}"/>
              </a:ext>
            </a:extLst>
          </p:cNvPr>
          <p:cNvSpPr>
            <a:spLocks noGrp="1"/>
          </p:cNvSpPr>
          <p:nvPr>
            <p:ph type="title"/>
          </p:nvPr>
        </p:nvSpPr>
        <p:spPr>
          <a:xfrm>
            <a:off x="215903" y="4446516"/>
            <a:ext cx="6059865" cy="1497719"/>
          </a:xfrm>
        </p:spPr>
        <p:txBody>
          <a:bodyPr anchor="t" anchorCtr="0">
            <a:noAutofit/>
          </a:bodyPr>
          <a:lstStyle/>
          <a:p>
            <a:r>
              <a:rPr lang="en-US" sz="8800" dirty="0"/>
              <a:t>Thank you!</a:t>
            </a: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6610865" y="4169833"/>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AB577B09-AC87-1740-815B-45A946495066}"/>
              </a:ext>
            </a:extLst>
          </p:cNvPr>
          <p:cNvSpPr txBox="1">
            <a:spLocks/>
          </p:cNvSpPr>
          <p:nvPr/>
        </p:nvSpPr>
        <p:spPr>
          <a:xfrm>
            <a:off x="6810561" y="4170183"/>
            <a:ext cx="4893276" cy="217194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D32629"/>
                </a:solidFill>
                <a:latin typeface="Rocket Sans" panose="020B0602020202020204" pitchFamily="34" charset="0"/>
                <a:ea typeface="Rocket Sans" panose="020B0602020202020204" pitchFamily="34"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Rocket Sans" panose="020B0602020202020204" pitchFamily="34" charset="0"/>
                <a:ea typeface="Rocket Sans" panose="020B0602020202020204" pitchFamily="34"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Rocket Sans" panose="020B0602020202020204" pitchFamily="34" charset="0"/>
                <a:ea typeface="Rocket Sans" panose="020B0602020202020204" pitchFamily="34"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cket Sans" panose="020B0602020202020204" pitchFamily="34" charset="0"/>
                <a:ea typeface="Rocket Sans" panose="020B0602020202020204" pitchFamily="34"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Rocket Sans" panose="020B0602020202020204" pitchFamily="34" charset="0"/>
                <a:ea typeface="Rocket Sans" panose="020B0602020202020204" pitchFamily="34" charset="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4400" b="1"/>
              <a:t>Don Ward</a:t>
            </a:r>
          </a:p>
          <a:p>
            <a:r>
              <a:rPr lang="en-US" sz="2800" b="1">
                <a:solidFill>
                  <a:schemeClr val="bg1"/>
                </a:solidFill>
              </a:rPr>
              <a:t>Quicken Loans</a:t>
            </a:r>
          </a:p>
          <a:p>
            <a:r>
              <a:rPr lang="en-US" sz="2800">
                <a:solidFill>
                  <a:schemeClr val="bg1"/>
                </a:solidFill>
              </a:rPr>
              <a:t>Senior Research Engineer</a:t>
            </a:r>
          </a:p>
          <a:p>
            <a:r>
              <a:rPr lang="en-US" sz="2800">
                <a:solidFill>
                  <a:schemeClr val="bg1"/>
                </a:solidFill>
                <a:hlinkClick r:id="rId5"/>
              </a:rPr>
              <a:t>donward@quickenloans.com</a:t>
            </a:r>
            <a:endParaRPr lang="en-US" sz="2800">
              <a:solidFill>
                <a:schemeClr val="bg1"/>
              </a:solidFill>
            </a:endParaRPr>
          </a:p>
          <a:p>
            <a:r>
              <a:rPr lang="en-US" sz="2800">
                <a:solidFill>
                  <a:schemeClr val="bg1"/>
                </a:solidFill>
              </a:rPr>
              <a:t>@donwardpeng</a:t>
            </a:r>
          </a:p>
          <a:p>
            <a:endParaRPr lang="en-US" sz="2800" dirty="0">
              <a:solidFill>
                <a:schemeClr val="bg1"/>
              </a:solidFill>
            </a:endParaRPr>
          </a:p>
        </p:txBody>
      </p:sp>
    </p:spTree>
    <p:extLst>
      <p:ext uri="{BB962C8B-B14F-4D97-AF65-F5344CB8AC3E}">
        <p14:creationId xmlns:p14="http://schemas.microsoft.com/office/powerpoint/2010/main" val="4223420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6</a:t>
            </a:fld>
            <a:endParaRPr lang="en-US"/>
          </a:p>
        </p:txBody>
      </p:sp>
      <p:sp>
        <p:nvSpPr>
          <p:cNvPr id="4" name="TextBox 3">
            <a:extLst>
              <a:ext uri="{FF2B5EF4-FFF2-40B4-BE49-F238E27FC236}">
                <a16:creationId xmlns:a16="http://schemas.microsoft.com/office/drawing/2014/main" id="{0446D98D-FE49-1744-AFEA-B16A376E0C9D}"/>
              </a:ext>
            </a:extLst>
          </p:cNvPr>
          <p:cNvSpPr txBox="1"/>
          <p:nvPr/>
        </p:nvSpPr>
        <p:spPr>
          <a:xfrm>
            <a:off x="462366" y="2921168"/>
            <a:ext cx="11267267" cy="1015663"/>
          </a:xfrm>
          <a:prstGeom prst="rect">
            <a:avLst/>
          </a:prstGeom>
          <a:noFill/>
        </p:spPr>
        <p:txBody>
          <a:bodyPr wrap="square" rtlCol="0">
            <a:spAutoFit/>
          </a:bodyPr>
          <a:lstStyle/>
          <a:p>
            <a:pPr algn="ctr"/>
            <a:r>
              <a:rPr lang="en-US" sz="6000" dirty="0">
                <a:solidFill>
                  <a:schemeClr val="bg1"/>
                </a:solidFill>
                <a:latin typeface="Rocket Sans" panose="020B0602020202020204" pitchFamily="34" charset="0"/>
                <a:ea typeface="Rocket Sans" panose="020B0602020202020204" pitchFamily="34" charset="0"/>
              </a:rPr>
              <a:t>Who is using it?</a:t>
            </a:r>
          </a:p>
        </p:txBody>
      </p:sp>
    </p:spTree>
    <p:extLst>
      <p:ext uri="{BB962C8B-B14F-4D97-AF65-F5344CB8AC3E}">
        <p14:creationId xmlns:p14="http://schemas.microsoft.com/office/powerpoint/2010/main" val="3920110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EBF4"/>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7</a:t>
            </a:fld>
            <a:endParaRPr lang="en-US"/>
          </a:p>
        </p:txBody>
      </p:sp>
      <p:pic>
        <p:nvPicPr>
          <p:cNvPr id="10" name="Picture 9">
            <a:extLst>
              <a:ext uri="{FF2B5EF4-FFF2-40B4-BE49-F238E27FC236}">
                <a16:creationId xmlns:a16="http://schemas.microsoft.com/office/drawing/2014/main" id="{630BAB83-004A-4041-B498-B5C54411240F}"/>
              </a:ext>
            </a:extLst>
          </p:cNvPr>
          <p:cNvPicPr>
            <a:picLocks noChangeAspect="1"/>
          </p:cNvPicPr>
          <p:nvPr/>
        </p:nvPicPr>
        <p:blipFill>
          <a:blip r:embed="rId3"/>
          <a:stretch>
            <a:fillRect/>
          </a:stretch>
        </p:blipFill>
        <p:spPr>
          <a:xfrm>
            <a:off x="167789" y="2355743"/>
            <a:ext cx="3836739" cy="3413286"/>
          </a:xfrm>
          <a:prstGeom prst="rect">
            <a:avLst/>
          </a:prstGeom>
        </p:spPr>
      </p:pic>
      <p:pic>
        <p:nvPicPr>
          <p:cNvPr id="11" name="Picture 10">
            <a:extLst>
              <a:ext uri="{FF2B5EF4-FFF2-40B4-BE49-F238E27FC236}">
                <a16:creationId xmlns:a16="http://schemas.microsoft.com/office/drawing/2014/main" id="{2942FA7D-A7D4-5C40-B9E7-A4E9245B6E41}"/>
              </a:ext>
            </a:extLst>
          </p:cNvPr>
          <p:cNvPicPr>
            <a:picLocks noChangeAspect="1"/>
          </p:cNvPicPr>
          <p:nvPr/>
        </p:nvPicPr>
        <p:blipFill>
          <a:blip r:embed="rId4"/>
          <a:stretch>
            <a:fillRect/>
          </a:stretch>
        </p:blipFill>
        <p:spPr>
          <a:xfrm>
            <a:off x="4329289" y="2526224"/>
            <a:ext cx="3527887" cy="3242805"/>
          </a:xfrm>
          <a:prstGeom prst="rect">
            <a:avLst/>
          </a:prstGeom>
        </p:spPr>
      </p:pic>
      <p:pic>
        <p:nvPicPr>
          <p:cNvPr id="12" name="Picture 11">
            <a:extLst>
              <a:ext uri="{FF2B5EF4-FFF2-40B4-BE49-F238E27FC236}">
                <a16:creationId xmlns:a16="http://schemas.microsoft.com/office/drawing/2014/main" id="{F82F2F64-681A-A24B-A59B-7A7FE26E5864}"/>
              </a:ext>
            </a:extLst>
          </p:cNvPr>
          <p:cNvPicPr>
            <a:picLocks noChangeAspect="1"/>
          </p:cNvPicPr>
          <p:nvPr/>
        </p:nvPicPr>
        <p:blipFill>
          <a:blip r:embed="rId5"/>
          <a:stretch>
            <a:fillRect/>
          </a:stretch>
        </p:blipFill>
        <p:spPr>
          <a:xfrm>
            <a:off x="8181937" y="2355743"/>
            <a:ext cx="3797300" cy="3467100"/>
          </a:xfrm>
          <a:prstGeom prst="rect">
            <a:avLst/>
          </a:prstGeom>
        </p:spPr>
      </p:pic>
      <p:sp>
        <p:nvSpPr>
          <p:cNvPr id="14" name="TextBox 13">
            <a:extLst>
              <a:ext uri="{FF2B5EF4-FFF2-40B4-BE49-F238E27FC236}">
                <a16:creationId xmlns:a16="http://schemas.microsoft.com/office/drawing/2014/main" id="{BDB2ABAD-A739-5243-840C-E7F93043D0F0}"/>
              </a:ext>
            </a:extLst>
          </p:cNvPr>
          <p:cNvSpPr txBox="1"/>
          <p:nvPr/>
        </p:nvSpPr>
        <p:spPr>
          <a:xfrm>
            <a:off x="568973" y="994628"/>
            <a:ext cx="4594528" cy="830997"/>
          </a:xfrm>
          <a:prstGeom prst="rect">
            <a:avLst/>
          </a:prstGeom>
          <a:noFill/>
        </p:spPr>
        <p:txBody>
          <a:bodyPr wrap="none" rtlCol="0">
            <a:spAutoFit/>
          </a:bodyPr>
          <a:lstStyle/>
          <a:p>
            <a:r>
              <a:rPr lang="en-US" sz="4800" b="1" dirty="0">
                <a:latin typeface="Rocket Sans" panose="020B0602020202020204" pitchFamily="34" charset="0"/>
                <a:ea typeface="Rocket Sans" panose="020B0602020202020204" pitchFamily="34" charset="0"/>
              </a:rPr>
              <a:t>Early Adopters</a:t>
            </a:r>
            <a:endParaRPr lang="en-US" sz="3600" dirty="0">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406487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EBF4"/>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8</a:t>
            </a:fld>
            <a:endParaRPr lang="en-US"/>
          </a:p>
        </p:txBody>
      </p:sp>
      <p:sp>
        <p:nvSpPr>
          <p:cNvPr id="14" name="TextBox 13">
            <a:extLst>
              <a:ext uri="{FF2B5EF4-FFF2-40B4-BE49-F238E27FC236}">
                <a16:creationId xmlns:a16="http://schemas.microsoft.com/office/drawing/2014/main" id="{BDB2ABAD-A739-5243-840C-E7F93043D0F0}"/>
              </a:ext>
            </a:extLst>
          </p:cNvPr>
          <p:cNvSpPr txBox="1"/>
          <p:nvPr/>
        </p:nvSpPr>
        <p:spPr>
          <a:xfrm>
            <a:off x="568973" y="994628"/>
            <a:ext cx="6628738" cy="830997"/>
          </a:xfrm>
          <a:prstGeom prst="rect">
            <a:avLst/>
          </a:prstGeom>
          <a:noFill/>
        </p:spPr>
        <p:txBody>
          <a:bodyPr wrap="none" rtlCol="0">
            <a:spAutoFit/>
          </a:bodyPr>
          <a:lstStyle/>
          <a:p>
            <a:r>
              <a:rPr lang="en-US" sz="4800" b="1" dirty="0">
                <a:latin typeface="Rocket Sans" panose="020B0602020202020204" pitchFamily="34" charset="0"/>
                <a:ea typeface="Rocket Sans" panose="020B0602020202020204" pitchFamily="34" charset="0"/>
              </a:rPr>
              <a:t>More recent adopters</a:t>
            </a:r>
            <a:endParaRPr lang="en-US" sz="3600" dirty="0">
              <a:latin typeface="Rocket Sans" panose="020B0602020202020204" pitchFamily="34" charset="0"/>
              <a:ea typeface="Rocket Sans" panose="020B0602020202020204" pitchFamily="34" charset="0"/>
            </a:endParaRPr>
          </a:p>
        </p:txBody>
      </p:sp>
      <p:pic>
        <p:nvPicPr>
          <p:cNvPr id="4" name="Picture 3">
            <a:extLst>
              <a:ext uri="{FF2B5EF4-FFF2-40B4-BE49-F238E27FC236}">
                <a16:creationId xmlns:a16="http://schemas.microsoft.com/office/drawing/2014/main" id="{F00B5A8A-99A5-B74F-A2D4-426672DBC5C7}"/>
              </a:ext>
            </a:extLst>
          </p:cNvPr>
          <p:cNvPicPr>
            <a:picLocks noChangeAspect="1"/>
          </p:cNvPicPr>
          <p:nvPr/>
        </p:nvPicPr>
        <p:blipFill>
          <a:blip r:embed="rId3"/>
          <a:stretch>
            <a:fillRect/>
          </a:stretch>
        </p:blipFill>
        <p:spPr>
          <a:xfrm>
            <a:off x="1011500" y="2034944"/>
            <a:ext cx="4682318" cy="3828428"/>
          </a:xfrm>
          <a:prstGeom prst="rect">
            <a:avLst/>
          </a:prstGeom>
        </p:spPr>
      </p:pic>
      <p:pic>
        <p:nvPicPr>
          <p:cNvPr id="5" name="Picture 4">
            <a:extLst>
              <a:ext uri="{FF2B5EF4-FFF2-40B4-BE49-F238E27FC236}">
                <a16:creationId xmlns:a16="http://schemas.microsoft.com/office/drawing/2014/main" id="{1A8E0EDE-9E91-FE45-8A4E-1F99547C169C}"/>
              </a:ext>
            </a:extLst>
          </p:cNvPr>
          <p:cNvPicPr>
            <a:picLocks noChangeAspect="1"/>
          </p:cNvPicPr>
          <p:nvPr/>
        </p:nvPicPr>
        <p:blipFill>
          <a:blip r:embed="rId4"/>
          <a:stretch>
            <a:fillRect/>
          </a:stretch>
        </p:blipFill>
        <p:spPr>
          <a:xfrm>
            <a:off x="6671482" y="1730991"/>
            <a:ext cx="4682318" cy="4132381"/>
          </a:xfrm>
          <a:prstGeom prst="rect">
            <a:avLst/>
          </a:prstGeom>
        </p:spPr>
      </p:pic>
    </p:spTree>
    <p:extLst>
      <p:ext uri="{BB962C8B-B14F-4D97-AF65-F5344CB8AC3E}">
        <p14:creationId xmlns:p14="http://schemas.microsoft.com/office/powerpoint/2010/main" val="3106236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EBF4"/>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43EBC-F585-4942-A005-95EE4622E061}"/>
              </a:ext>
            </a:extLst>
          </p:cNvPr>
          <p:cNvSpPr>
            <a:spLocks noGrp="1"/>
          </p:cNvSpPr>
          <p:nvPr>
            <p:ph type="sldNum" sz="quarter" idx="4294967295"/>
          </p:nvPr>
        </p:nvSpPr>
        <p:spPr>
          <a:xfrm>
            <a:off x="9899374" y="6176963"/>
            <a:ext cx="1454426" cy="365125"/>
          </a:xfrm>
        </p:spPr>
        <p:txBody>
          <a:bodyPr/>
          <a:lstStyle/>
          <a:p>
            <a:fld id="{3D1785CF-2F9B-1D40-9AD4-FE45D2E55E27}" type="slidenum">
              <a:rPr lang="en-US" smtClean="0"/>
              <a:pPr/>
              <a:t>9</a:t>
            </a:fld>
            <a:endParaRPr lang="en-US"/>
          </a:p>
        </p:txBody>
      </p:sp>
      <p:sp>
        <p:nvSpPr>
          <p:cNvPr id="14" name="TextBox 13">
            <a:extLst>
              <a:ext uri="{FF2B5EF4-FFF2-40B4-BE49-F238E27FC236}">
                <a16:creationId xmlns:a16="http://schemas.microsoft.com/office/drawing/2014/main" id="{BDB2ABAD-A739-5243-840C-E7F93043D0F0}"/>
              </a:ext>
            </a:extLst>
          </p:cNvPr>
          <p:cNvSpPr txBox="1"/>
          <p:nvPr/>
        </p:nvSpPr>
        <p:spPr>
          <a:xfrm>
            <a:off x="553475" y="805582"/>
            <a:ext cx="5432898" cy="830997"/>
          </a:xfrm>
          <a:prstGeom prst="rect">
            <a:avLst/>
          </a:prstGeom>
          <a:noFill/>
        </p:spPr>
        <p:txBody>
          <a:bodyPr wrap="none" rtlCol="0">
            <a:spAutoFit/>
          </a:bodyPr>
          <a:lstStyle/>
          <a:p>
            <a:r>
              <a:rPr lang="en-US" sz="4800" b="1" dirty="0">
                <a:latin typeface="Rocket Sans" panose="020B0602020202020204" pitchFamily="34" charset="0"/>
                <a:ea typeface="Rocket Sans" panose="020B0602020202020204" pitchFamily="34" charset="0"/>
              </a:rPr>
              <a:t>And some more...</a:t>
            </a:r>
            <a:endParaRPr lang="en-US" sz="3600" dirty="0">
              <a:latin typeface="Rocket Sans" panose="020B0602020202020204" pitchFamily="34" charset="0"/>
              <a:ea typeface="Rocket Sans" panose="020B0602020202020204" pitchFamily="34" charset="0"/>
            </a:endParaRPr>
          </a:p>
        </p:txBody>
      </p:sp>
      <p:pic>
        <p:nvPicPr>
          <p:cNvPr id="3" name="Picture 2">
            <a:extLst>
              <a:ext uri="{FF2B5EF4-FFF2-40B4-BE49-F238E27FC236}">
                <a16:creationId xmlns:a16="http://schemas.microsoft.com/office/drawing/2014/main" id="{E44945F9-4B3E-3349-B3E9-282376F5896A}"/>
              </a:ext>
            </a:extLst>
          </p:cNvPr>
          <p:cNvPicPr>
            <a:picLocks noChangeAspect="1"/>
          </p:cNvPicPr>
          <p:nvPr/>
        </p:nvPicPr>
        <p:blipFill>
          <a:blip r:embed="rId3"/>
          <a:stretch>
            <a:fillRect/>
          </a:stretch>
        </p:blipFill>
        <p:spPr>
          <a:xfrm>
            <a:off x="0" y="1950170"/>
            <a:ext cx="12192000" cy="3913202"/>
          </a:xfrm>
          <a:prstGeom prst="rect">
            <a:avLst/>
          </a:prstGeom>
        </p:spPr>
      </p:pic>
    </p:spTree>
    <p:extLst>
      <p:ext uri="{BB962C8B-B14F-4D97-AF65-F5344CB8AC3E}">
        <p14:creationId xmlns:p14="http://schemas.microsoft.com/office/powerpoint/2010/main" val="1306246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5E749A0C49DC46936E0BBC186955FC" ma:contentTypeVersion="2" ma:contentTypeDescription="Create a new document." ma:contentTypeScope="" ma:versionID="cf083025ba3273c27b5ed17b6901e6c4">
  <xsd:schema xmlns:xsd="http://www.w3.org/2001/XMLSchema" xmlns:xs="http://www.w3.org/2001/XMLSchema" xmlns:p="http://schemas.microsoft.com/office/2006/metadata/properties" xmlns:ns2="eb0bef7f-96a2-49e5-9e8a-69fe1653df5d" targetNamespace="http://schemas.microsoft.com/office/2006/metadata/properties" ma:root="true" ma:fieldsID="e0bd74f02c34eded4b3ee61cc3c9d4fb" ns2:_="">
    <xsd:import namespace="eb0bef7f-96a2-49e5-9e8a-69fe1653df5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0bef7f-96a2-49e5-9e8a-69fe1653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2F26EE-F290-4C96-A301-FD4BF11591F3}">
  <ds:schemaRefs>
    <ds:schemaRef ds:uri="http://schemas.microsoft.com/sharepoint/v3/contenttype/forms"/>
  </ds:schemaRefs>
</ds:datastoreItem>
</file>

<file path=customXml/itemProps2.xml><?xml version="1.0" encoding="utf-8"?>
<ds:datastoreItem xmlns:ds="http://schemas.openxmlformats.org/officeDocument/2006/customXml" ds:itemID="{6FED4446-15C2-4D03-9F94-FC64632B450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04ADC67-D92A-4668-AFDF-017D7D56EC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0bef7f-96a2-49e5-9e8a-69fe1653d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TotalTime>
  <Words>1695</Words>
  <Application>Microsoft Macintosh PowerPoint</Application>
  <PresentationFormat>Widescreen</PresentationFormat>
  <Paragraphs>398</Paragraphs>
  <Slides>57</Slides>
  <Notes>57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American Typewriter</vt:lpstr>
      <vt:lpstr>Arial</vt:lpstr>
      <vt:lpstr>Calibri</vt:lpstr>
      <vt:lpstr>Menlo</vt:lpstr>
      <vt:lpstr>Rocket Sans</vt:lpstr>
      <vt:lpstr>Office Theme</vt:lpstr>
      <vt:lpstr>Bringing ML to Mobile Apps – Let’s build an app to perform Face Recognition using Flutter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Bringing ML to Mobile Apps – Let’s build an app to perform Face Recognition using Flutter</dc:title>
  <dc:creator>Ward, Don</dc:creator>
  <cp:lastModifiedBy>Ward, Don</cp:lastModifiedBy>
  <cp:revision>5</cp:revision>
  <dcterms:created xsi:type="dcterms:W3CDTF">2019-12-23T17:39:12Z</dcterms:created>
  <dcterms:modified xsi:type="dcterms:W3CDTF">2019-12-23T18:12:24Z</dcterms:modified>
</cp:coreProperties>
</file>